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presentation follows dib7 from Linux image builds to repeatable instance deployment with dib7-deploy. The first half builds and publishes images; the second uses Terraform to select a cataloged image and launch it in AWS, Google Cloud, OpenStack, or vSphere.</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system has two cooperating halves. dib7 builds a known Linux image and publishes its provider artifact IDs to a shared catalog. dib7-deploy reads the catalog, combines the selected image with local launch settings, and uses a Terraform root for AWS, Google Cloud, OpenStack, or vSphere.</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image pipeline builds QCOW2 once. Google Cloud and OpenStack consume that image path directly; AWS and vSphere use the OVA conversion path. dib7 records each published artifact in the catalog, and Terraform selects the matching provider image for deployment.</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catalog supplies the logical image, provider artifact ID, version, and scope. A separate launch settings file holds choices such as instance name, network, machine size, and storage. Select the matching Terraform provider root, review its plan, then apply the deployment.</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Every artifact carries a compact identity through the pipeline. The build stage associates the QCOW2 image with the current run. Conversion verifies that identity and carries it into the OVA when one is needed. Publication confirms that it is consuming the artifact produced by the intended run. These small stamp files create an inspectable chain from source build to published image. Operators can answer a useful question quickly: which run produced this artifact, and which stages have completed for it?</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One coordinated run can process seven configured operating system releases while preserving an individual result for each one. CentOS Stream, Debian, Fedora, Rocky, and Ubuntu share the same orchestration and still retain their family and release differences in data. The run attempts the complete portfolio, captures each outcome, and produces one clear stage summary. Environment checks happen once at the appropriate boundary. This gives the operator both breadth and precision: a single workflow for the estate, with enough detail to act on any individual image.</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Operational experience feeds back into the platform. A real multi-image run exposed how serial batching and persistent build directories interacted. The response was architectural: observe the behavior, identify the mechanism, improve the orchestration, and carry the lesson into the next run. That work added per-image results, consolidated reporting, and artifact identity. The incident matters because it became capability. The pipeline now communicates more clearly, completes more useful work, and gives operators stronger evidence about every published artifact.</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dib7-deploy keeps image identity separate from launch settings. Catalog-generated variables record the selected image and version; local tfvars hold destination network and compute choices. Provider runners retrieve credentials from HashiCorp Vault at runtime. Terraform state tracks the resources and should be backed up outside the repository.</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Choose an image and provider scope from the dib7 catalog, generate the provider tfvars, and add launch settings. Terraform plan previews the changes; apply creates the instance. Each provider root has its own state and workspace, so separate deployments stay manageable.</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Each provider root consumes the same catalog fields: image name, artifact ID, version, boot mode, and scope. The Terraform resource is provider-specific: an AMI for EC2, a Compute image for GCP, a Glance image for Nova, or a vSphere template to clone. Catalog identity remains consistent across all four.</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Operators browse the catalog, generate provider tfvars, and run init, plan, or apply through the provider wrappers. Those wrappers retrieve the right credentials from Vault. Workspaces separate deployments, and the state backup tool writes backups outside the repository.</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Deployment stays reviewable when image selection, launch settings, credentials, and state have clear boundaries. Confirm provider, project, region, or vCenter scope in the catalog. Keep network and compute settings in launch tfvars. Review plan changes before apply, use a workspace per deployment, and back up state securely.</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Together, dib7 and dib7-deploy build a seven-release Linux image portfolio, publish cataloged artifacts to four providers, and launch selected images with Terraform. The catalog links the build to the deployment, while plans, scoped credentials, and managed state make each launch reviewable and repeatable.</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122D35"/>
        </a:solidFill>
        <a:effectLst/>
      </p:bgPr>
    </p:bg>
    <p:spTree>
      <p:nvGrpSpPr>
        <p:cNvPr id="1" name=""/>
        <p:cNvGrpSpPr/>
        <p:nvPr/>
      </p:nvGrpSpPr>
      <p:grpSpPr/>
      <p:sp>
        <p:nvSpPr>
          <p:cNvPr id="2" name="Rounded Rectangle 1"/>
          <p:cNvSpPr/>
          <p:nvPr/>
        </p:nvSpPr>
        <p:spPr>
          <a:xfrm>
            <a:off x="658368" y="566928"/>
            <a:ext cx="2011680" cy="292608"/>
          </a:xfrm>
          <a:prstGeom prst="roundRect">
            <a:avLst/>
          </a:prstGeom>
          <a:solidFill>
            <a:srgbClr val="D95D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58368" y="576072"/>
            <a:ext cx="2011680" cy="256032"/>
          </a:xfrm>
          <a:prstGeom prst="rect">
            <a:avLst/>
          </a:prstGeom>
          <a:noFill/>
        </p:spPr>
        <p:txBody>
          <a:bodyPr wrap="square" lIns="18288" rIns="18288" tIns="18288" bIns="18288" anchor="ctr">
            <a:spAutoFit/>
          </a:bodyPr>
          <a:lstStyle/>
          <a:p>
            <a:pPr algn="ctr">
              <a:lnSpc>
                <a:spcPct val="105000"/>
              </a:lnSpc>
              <a:spcBef>
                <a:spcPts val="0"/>
              </a:spcBef>
              <a:spcAft>
                <a:spcPts val="0"/>
              </a:spcAft>
              <a:defRPr sz="1000" b="1">
                <a:solidFill>
                  <a:srgbClr val="FFFFFF"/>
                </a:solidFill>
                <a:latin typeface="Noto Sans"/>
              </a:defRPr>
            </a:pPr>
            <a:r>
              <a:t>ENGINEERING STORY</a:t>
            </a:r>
          </a:p>
        </p:txBody>
      </p:sp>
      <p:sp>
        <p:nvSpPr>
          <p:cNvPr id="4" name="TextBox 3"/>
          <p:cNvSpPr txBox="1"/>
          <p:nvPr/>
        </p:nvSpPr>
        <p:spPr>
          <a:xfrm>
            <a:off x="658368" y="1143000"/>
            <a:ext cx="6675120" cy="1325880"/>
          </a:xfrm>
          <a:prstGeom prst="rect">
            <a:avLst/>
          </a:prstGeom>
          <a:noFill/>
        </p:spPr>
        <p:txBody>
          <a:bodyPr wrap="square" lIns="18288" rIns="18288" tIns="18288" bIns="18288" anchor="ctr">
            <a:spAutoFit/>
          </a:bodyPr>
          <a:lstStyle/>
          <a:p>
            <a:pPr algn="l">
              <a:lnSpc>
                <a:spcPct val="105000"/>
              </a:lnSpc>
              <a:spcBef>
                <a:spcPts val="0"/>
              </a:spcBef>
              <a:spcAft>
                <a:spcPts val="0"/>
              </a:spcAft>
              <a:defRPr sz="3500" b="1">
                <a:solidFill>
                  <a:srgbClr val="FFFFFF"/>
                </a:solidFill>
                <a:latin typeface="Noto Sans"/>
              </a:defRPr>
            </a:pPr>
            <a:r>
              <a:t>Linux infrastructure</a:t>
            </a:r>
          </a:p>
          <a:p>
            <a:pPr algn="l">
              <a:lnSpc>
                <a:spcPct val="105000"/>
              </a:lnSpc>
              <a:spcBef>
                <a:spcPts val="0"/>
              </a:spcBef>
              <a:spcAft>
                <a:spcPts val="0"/>
              </a:spcAft>
              <a:defRPr sz="3500" b="1">
                <a:solidFill>
                  <a:srgbClr val="FFFFFF"/>
                </a:solidFill>
                <a:latin typeface="Noto Sans"/>
              </a:defRPr>
            </a:pPr>
            <a:r>
              <a:t>from image to service</a:t>
            </a:r>
          </a:p>
        </p:txBody>
      </p:sp>
      <p:sp>
        <p:nvSpPr>
          <p:cNvPr id="5" name="TextBox 4"/>
          <p:cNvSpPr txBox="1"/>
          <p:nvPr/>
        </p:nvSpPr>
        <p:spPr>
          <a:xfrm>
            <a:off x="676656" y="2697480"/>
            <a:ext cx="6126480" cy="731520"/>
          </a:xfrm>
          <a:prstGeom prst="rect">
            <a:avLst/>
          </a:prstGeom>
          <a:noFill/>
        </p:spPr>
        <p:txBody>
          <a:bodyPr wrap="square" lIns="18288" rIns="18288" tIns="18288" bIns="18288" anchor="t">
            <a:spAutoFit/>
          </a:bodyPr>
          <a:lstStyle/>
          <a:p>
            <a:pPr algn="l">
              <a:lnSpc>
                <a:spcPct val="105000"/>
              </a:lnSpc>
              <a:spcBef>
                <a:spcPts val="0"/>
              </a:spcBef>
              <a:spcAft>
                <a:spcPts val="0"/>
              </a:spcAft>
              <a:defRPr sz="1800" b="0">
                <a:solidFill>
                  <a:srgbClr val="D6E1E2"/>
                </a:solidFill>
                <a:latin typeface="Noto Sans"/>
              </a:defRPr>
            </a:pPr>
            <a:r>
              <a:t>Build across platforms. Deploy consistently. Operate as one system.</a:t>
            </a:r>
          </a:p>
        </p:txBody>
      </p:sp>
      <p:sp>
        <p:nvSpPr>
          <p:cNvPr id="6" name="TextBox 5"/>
          <p:cNvSpPr txBox="1"/>
          <p:nvPr/>
        </p:nvSpPr>
        <p:spPr>
          <a:xfrm>
            <a:off x="676656" y="3429000"/>
            <a:ext cx="6126480" cy="457200"/>
          </a:xfrm>
          <a:prstGeom prst="rect">
            <a:avLst/>
          </a:prstGeom>
          <a:noFill/>
        </p:spPr>
        <p:txBody>
          <a:bodyPr wrap="square" lIns="18288" rIns="18288" tIns="18288" bIns="18288" anchor="t">
            <a:spAutoFit/>
          </a:bodyPr>
          <a:lstStyle/>
          <a:p>
            <a:pPr algn="l">
              <a:lnSpc>
                <a:spcPct val="105000"/>
              </a:lnSpc>
              <a:spcBef>
                <a:spcPts val="0"/>
              </a:spcBef>
              <a:spcAft>
                <a:spcPts val="0"/>
              </a:spcAft>
              <a:defRPr sz="1200" b="0">
                <a:solidFill>
                  <a:srgbClr val="9EB5BA"/>
                </a:solidFill>
                <a:latin typeface="Noto Sans"/>
              </a:defRPr>
            </a:pPr>
            <a:r>
              <a:t>Image targets: AWS, Azure, Google Cloud, OpenStack, and vSphere.</a:t>
            </a:r>
          </a:p>
        </p:txBody>
      </p:sp>
      <p:sp>
        <p:nvSpPr>
          <p:cNvPr id="7" name="TextBox 6"/>
          <p:cNvSpPr txBox="1"/>
          <p:nvPr/>
        </p:nvSpPr>
        <p:spPr>
          <a:xfrm>
            <a:off x="676656" y="5440680"/>
            <a:ext cx="5212080" cy="502920"/>
          </a:xfrm>
          <a:prstGeom prst="rect">
            <a:avLst/>
          </a:prstGeom>
          <a:noFill/>
        </p:spPr>
        <p:txBody>
          <a:bodyPr wrap="square" lIns="18288" rIns="18288" tIns="18288" bIns="18288" anchor="t">
            <a:spAutoFit/>
          </a:bodyPr>
          <a:lstStyle/>
          <a:p>
            <a:pPr algn="l">
              <a:lnSpc>
                <a:spcPct val="105000"/>
              </a:lnSpc>
              <a:spcBef>
                <a:spcPts val="0"/>
              </a:spcBef>
              <a:spcAft>
                <a:spcPts val="0"/>
              </a:spcAft>
              <a:defRPr sz="1000" b="1">
                <a:solidFill>
                  <a:srgbClr val="9EB5BA"/>
                </a:solidFill>
                <a:latin typeface="Noto Sans"/>
              </a:defRPr>
            </a:pPr>
            <a:r>
              <a:t>DESIGN  /  DEPLOYMENT  /  SECURITY  /  OPERATIONS</a:t>
            </a:r>
          </a:p>
        </p:txBody>
      </p:sp>
      <p:cxnSp>
        <p:nvCxnSpPr>
          <p:cNvPr id="8" name="Connector 7"/>
          <p:cNvCxnSpPr/>
          <p:nvPr/>
        </p:nvCxnSpPr>
        <p:spPr>
          <a:xfrm>
            <a:off x="7452360" y="1234440"/>
            <a:ext cx="0" cy="4206240"/>
          </a:xfrm>
          <a:prstGeom prst="line">
            <a:avLst/>
          </a:prstGeom>
          <a:ln w="25400">
            <a:solidFill>
              <a:srgbClr val="486B72"/>
            </a:solidFill>
          </a:ln>
        </p:spPr>
        <p:style>
          <a:lnRef idx="2">
            <a:schemeClr val="accent1"/>
          </a:lnRef>
          <a:fillRef idx="0">
            <a:schemeClr val="accent1"/>
          </a:fillRef>
          <a:effectRef idx="1">
            <a:schemeClr val="accent1"/>
          </a:effectRef>
          <a:fontRef idx="minor">
            <a:schemeClr val="tx1"/>
          </a:fontRef>
        </p:style>
      </p:cxnSp>
      <p:sp>
        <p:nvSpPr>
          <p:cNvPr id="9" name="Oval 8"/>
          <p:cNvSpPr/>
          <p:nvPr/>
        </p:nvSpPr>
        <p:spPr>
          <a:xfrm>
            <a:off x="7306056" y="1289304"/>
            <a:ext cx="292608" cy="292608"/>
          </a:xfrm>
          <a:prstGeom prst="ellipse">
            <a:avLst/>
          </a:prstGeom>
          <a:solidFill>
            <a:srgbClr val="087E8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845552" y="1078992"/>
            <a:ext cx="1143000" cy="256032"/>
          </a:xfrm>
          <a:prstGeom prst="rect">
            <a:avLst/>
          </a:prstGeom>
          <a:noFill/>
        </p:spPr>
        <p:txBody>
          <a:bodyPr wrap="square" lIns="18288" rIns="18288" tIns="18288" bIns="18288" anchor="t">
            <a:spAutoFit/>
          </a:bodyPr>
          <a:lstStyle/>
          <a:p>
            <a:pPr algn="l">
              <a:lnSpc>
                <a:spcPct val="105000"/>
              </a:lnSpc>
              <a:spcBef>
                <a:spcPts val="0"/>
              </a:spcBef>
              <a:spcAft>
                <a:spcPts val="0"/>
              </a:spcAft>
              <a:defRPr sz="900" b="1">
                <a:solidFill>
                  <a:srgbClr val="087E82"/>
                </a:solidFill>
                <a:latin typeface="Noto Sans"/>
              </a:defRPr>
            </a:pPr>
            <a:r>
              <a:t>BUILD</a:t>
            </a:r>
          </a:p>
        </p:txBody>
      </p:sp>
      <p:sp>
        <p:nvSpPr>
          <p:cNvPr id="11" name="TextBox 10"/>
          <p:cNvSpPr txBox="1"/>
          <p:nvPr/>
        </p:nvSpPr>
        <p:spPr>
          <a:xfrm>
            <a:off x="7845552" y="1362456"/>
            <a:ext cx="3063240" cy="411480"/>
          </a:xfrm>
          <a:prstGeom prst="rect">
            <a:avLst/>
          </a:prstGeom>
          <a:noFill/>
        </p:spPr>
        <p:txBody>
          <a:bodyPr wrap="square" lIns="18288" rIns="18288" tIns="18288" bIns="18288" anchor="t">
            <a:spAutoFit/>
          </a:bodyPr>
          <a:lstStyle/>
          <a:p>
            <a:pPr algn="l">
              <a:lnSpc>
                <a:spcPct val="105000"/>
              </a:lnSpc>
              <a:spcBef>
                <a:spcPts val="0"/>
              </a:spcBef>
              <a:spcAft>
                <a:spcPts val="0"/>
              </a:spcAft>
              <a:defRPr sz="1700" b="1">
                <a:solidFill>
                  <a:srgbClr val="FFFFFF"/>
                </a:solidFill>
                <a:latin typeface="Noto Sans"/>
              </a:defRPr>
            </a:pPr>
            <a:r>
              <a:t>QCOW2 image</a:t>
            </a:r>
          </a:p>
        </p:txBody>
      </p:sp>
      <p:sp>
        <p:nvSpPr>
          <p:cNvPr id="12" name="Oval 11"/>
          <p:cNvSpPr/>
          <p:nvPr/>
        </p:nvSpPr>
        <p:spPr>
          <a:xfrm>
            <a:off x="7306056" y="2450592"/>
            <a:ext cx="292608" cy="292608"/>
          </a:xfrm>
          <a:prstGeom prst="ellipse">
            <a:avLst/>
          </a:prstGeom>
          <a:solidFill>
            <a:srgbClr val="E4AD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7845552" y="2240280"/>
            <a:ext cx="1143000" cy="256032"/>
          </a:xfrm>
          <a:prstGeom prst="rect">
            <a:avLst/>
          </a:prstGeom>
          <a:noFill/>
        </p:spPr>
        <p:txBody>
          <a:bodyPr wrap="square" lIns="18288" rIns="18288" tIns="18288" bIns="18288" anchor="t">
            <a:spAutoFit/>
          </a:bodyPr>
          <a:lstStyle/>
          <a:p>
            <a:pPr algn="l">
              <a:lnSpc>
                <a:spcPct val="105000"/>
              </a:lnSpc>
              <a:spcBef>
                <a:spcPts val="0"/>
              </a:spcBef>
              <a:spcAft>
                <a:spcPts val="0"/>
              </a:spcAft>
              <a:defRPr sz="900" b="1">
                <a:solidFill>
                  <a:srgbClr val="E4AD3A"/>
                </a:solidFill>
                <a:latin typeface="Noto Sans"/>
              </a:defRPr>
            </a:pPr>
            <a:r>
              <a:t>TRACE</a:t>
            </a:r>
          </a:p>
        </p:txBody>
      </p:sp>
      <p:sp>
        <p:nvSpPr>
          <p:cNvPr id="14" name="TextBox 13"/>
          <p:cNvSpPr txBox="1"/>
          <p:nvPr/>
        </p:nvSpPr>
        <p:spPr>
          <a:xfrm>
            <a:off x="7845552" y="2523744"/>
            <a:ext cx="3063240" cy="411480"/>
          </a:xfrm>
          <a:prstGeom prst="rect">
            <a:avLst/>
          </a:prstGeom>
          <a:noFill/>
        </p:spPr>
        <p:txBody>
          <a:bodyPr wrap="square" lIns="18288" rIns="18288" tIns="18288" bIns="18288" anchor="t">
            <a:spAutoFit/>
          </a:bodyPr>
          <a:lstStyle/>
          <a:p>
            <a:pPr algn="l">
              <a:lnSpc>
                <a:spcPct val="105000"/>
              </a:lnSpc>
              <a:spcBef>
                <a:spcPts val="0"/>
              </a:spcBef>
              <a:spcAft>
                <a:spcPts val="0"/>
              </a:spcAft>
              <a:defRPr sz="1700" b="1">
                <a:solidFill>
                  <a:srgbClr val="FFFFFF"/>
                </a:solidFill>
                <a:latin typeface="Noto Sans"/>
              </a:defRPr>
            </a:pPr>
            <a:r>
              <a:t>artifact identity</a:t>
            </a:r>
          </a:p>
        </p:txBody>
      </p:sp>
      <p:sp>
        <p:nvSpPr>
          <p:cNvPr id="15" name="Oval 14"/>
          <p:cNvSpPr/>
          <p:nvPr/>
        </p:nvSpPr>
        <p:spPr>
          <a:xfrm>
            <a:off x="7306056" y="3611879"/>
            <a:ext cx="292608" cy="292608"/>
          </a:xfrm>
          <a:prstGeom prst="ellipse">
            <a:avLst/>
          </a:prstGeom>
          <a:solidFill>
            <a:srgbClr val="3978A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7845552" y="3401568"/>
            <a:ext cx="1143000" cy="256032"/>
          </a:xfrm>
          <a:prstGeom prst="rect">
            <a:avLst/>
          </a:prstGeom>
          <a:noFill/>
        </p:spPr>
        <p:txBody>
          <a:bodyPr wrap="square" lIns="18288" rIns="18288" tIns="18288" bIns="18288" anchor="t">
            <a:spAutoFit/>
          </a:bodyPr>
          <a:lstStyle/>
          <a:p>
            <a:pPr algn="l">
              <a:lnSpc>
                <a:spcPct val="105000"/>
              </a:lnSpc>
              <a:spcBef>
                <a:spcPts val="0"/>
              </a:spcBef>
              <a:spcAft>
                <a:spcPts val="0"/>
              </a:spcAft>
              <a:defRPr sz="900" b="1">
                <a:solidFill>
                  <a:srgbClr val="3978A8"/>
                </a:solidFill>
                <a:latin typeface="Noto Sans"/>
              </a:defRPr>
            </a:pPr>
            <a:r>
              <a:t>PUBLISH</a:t>
            </a:r>
          </a:p>
        </p:txBody>
      </p:sp>
      <p:sp>
        <p:nvSpPr>
          <p:cNvPr id="17" name="TextBox 16"/>
          <p:cNvSpPr txBox="1"/>
          <p:nvPr/>
        </p:nvSpPr>
        <p:spPr>
          <a:xfrm>
            <a:off x="7845552" y="3685031"/>
            <a:ext cx="3063240" cy="411480"/>
          </a:xfrm>
          <a:prstGeom prst="rect">
            <a:avLst/>
          </a:prstGeom>
          <a:noFill/>
        </p:spPr>
        <p:txBody>
          <a:bodyPr wrap="square" lIns="18288" rIns="18288" tIns="18288" bIns="18288" anchor="t">
            <a:spAutoFit/>
          </a:bodyPr>
          <a:lstStyle/>
          <a:p>
            <a:pPr algn="l">
              <a:lnSpc>
                <a:spcPct val="105000"/>
              </a:lnSpc>
              <a:spcBef>
                <a:spcPts val="0"/>
              </a:spcBef>
              <a:spcAft>
                <a:spcPts val="0"/>
              </a:spcAft>
              <a:defRPr sz="1700" b="1">
                <a:solidFill>
                  <a:srgbClr val="FFFFFF"/>
                </a:solidFill>
                <a:latin typeface="Noto Sans"/>
              </a:defRPr>
            </a:pPr>
            <a:r>
              <a:t>five image targets</a:t>
            </a:r>
          </a:p>
        </p:txBody>
      </p:sp>
      <p:sp>
        <p:nvSpPr>
          <p:cNvPr id="18" name="Oval 17"/>
          <p:cNvSpPr/>
          <p:nvPr/>
        </p:nvSpPr>
        <p:spPr>
          <a:xfrm>
            <a:off x="7306056" y="4773168"/>
            <a:ext cx="292608" cy="292608"/>
          </a:xfrm>
          <a:prstGeom prst="ellipse">
            <a:avLst/>
          </a:prstGeom>
          <a:solidFill>
            <a:srgbClr val="4D876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7845552" y="4562856"/>
            <a:ext cx="1143000" cy="256032"/>
          </a:xfrm>
          <a:prstGeom prst="rect">
            <a:avLst/>
          </a:prstGeom>
          <a:noFill/>
        </p:spPr>
        <p:txBody>
          <a:bodyPr wrap="square" lIns="18288" rIns="18288" tIns="18288" bIns="18288" anchor="t">
            <a:spAutoFit/>
          </a:bodyPr>
          <a:lstStyle/>
          <a:p>
            <a:pPr algn="l">
              <a:lnSpc>
                <a:spcPct val="105000"/>
              </a:lnSpc>
              <a:spcBef>
                <a:spcPts val="0"/>
              </a:spcBef>
              <a:spcAft>
                <a:spcPts val="0"/>
              </a:spcAft>
              <a:defRPr sz="900" b="1">
                <a:solidFill>
                  <a:srgbClr val="4D8766"/>
                </a:solidFill>
                <a:latin typeface="Noto Sans"/>
              </a:defRPr>
            </a:pPr>
            <a:r>
              <a:t>DEPLOY</a:t>
            </a:r>
          </a:p>
        </p:txBody>
      </p:sp>
      <p:sp>
        <p:nvSpPr>
          <p:cNvPr id="20" name="TextBox 19"/>
          <p:cNvSpPr txBox="1"/>
          <p:nvPr/>
        </p:nvSpPr>
        <p:spPr>
          <a:xfrm>
            <a:off x="7845552" y="4846320"/>
            <a:ext cx="3063240" cy="411480"/>
          </a:xfrm>
          <a:prstGeom prst="rect">
            <a:avLst/>
          </a:prstGeom>
          <a:noFill/>
        </p:spPr>
        <p:txBody>
          <a:bodyPr wrap="square" lIns="18288" rIns="18288" tIns="18288" bIns="18288" anchor="t">
            <a:spAutoFit/>
          </a:bodyPr>
          <a:lstStyle/>
          <a:p>
            <a:pPr algn="l">
              <a:lnSpc>
                <a:spcPct val="105000"/>
              </a:lnSpc>
              <a:spcBef>
                <a:spcPts val="0"/>
              </a:spcBef>
              <a:spcAft>
                <a:spcPts val="0"/>
              </a:spcAft>
              <a:defRPr sz="1700" b="1">
                <a:solidFill>
                  <a:srgbClr val="FFFFFF"/>
                </a:solidFill>
                <a:latin typeface="Noto Sans"/>
              </a:defRPr>
            </a:pPr>
            <a:r>
              <a:t>Terraform roots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4F6F3"/>
        </a:solidFill>
        <a:effectLst/>
      </p:bgPr>
    </p:bg>
    <p:spTree>
      <p:nvGrpSpPr>
        <p:cNvPr id="1" name=""/>
        <p:cNvGrpSpPr/>
        <p:nvPr/>
      </p:nvGrpSpPr>
      <p:grpSpPr/>
      <p:sp>
        <p:nvSpPr>
          <p:cNvPr id="2" name="TextBox 1"/>
          <p:cNvSpPr txBox="1"/>
          <p:nvPr/>
        </p:nvSpPr>
        <p:spPr>
          <a:xfrm>
            <a:off x="566928" y="256032"/>
            <a:ext cx="502920" cy="274320"/>
          </a:xfrm>
          <a:prstGeom prst="rect">
            <a:avLst/>
          </a:prstGeom>
          <a:noFill/>
        </p:spPr>
        <p:txBody>
          <a:bodyPr wrap="square" lIns="18288" rIns="18288" tIns="18288" bIns="18288" anchor="t">
            <a:spAutoFit/>
          </a:bodyPr>
          <a:lstStyle/>
          <a:p>
            <a:pPr algn="l">
              <a:lnSpc>
                <a:spcPct val="105000"/>
              </a:lnSpc>
              <a:spcBef>
                <a:spcPts val="0"/>
              </a:spcBef>
              <a:spcAft>
                <a:spcPts val="0"/>
              </a:spcAft>
              <a:defRPr sz="1000" b="1">
                <a:solidFill>
                  <a:srgbClr val="D95D43"/>
                </a:solidFill>
                <a:latin typeface="Noto Sans"/>
              </a:defRPr>
            </a:pPr>
            <a:r>
              <a:t>02</a:t>
            </a:r>
          </a:p>
        </p:txBody>
      </p:sp>
      <p:sp>
        <p:nvSpPr>
          <p:cNvPr id="3" name="TextBox 2"/>
          <p:cNvSpPr txBox="1"/>
          <p:nvPr/>
        </p:nvSpPr>
        <p:spPr>
          <a:xfrm>
            <a:off x="1078992" y="256032"/>
            <a:ext cx="4114800" cy="274320"/>
          </a:xfrm>
          <a:prstGeom prst="rect">
            <a:avLst/>
          </a:prstGeom>
          <a:noFill/>
        </p:spPr>
        <p:txBody>
          <a:bodyPr wrap="square" lIns="18288" rIns="18288" tIns="18288" bIns="18288" anchor="t">
            <a:spAutoFit/>
          </a:bodyPr>
          <a:lstStyle/>
          <a:p>
            <a:pPr algn="l">
              <a:lnSpc>
                <a:spcPct val="105000"/>
              </a:lnSpc>
              <a:spcBef>
                <a:spcPts val="0"/>
              </a:spcBef>
              <a:spcAft>
                <a:spcPts val="0"/>
              </a:spcAft>
              <a:defRPr sz="900" b="1">
                <a:solidFill>
                  <a:srgbClr val="5C6A70"/>
                </a:solidFill>
                <a:latin typeface="Noto Sans"/>
              </a:defRPr>
            </a:pPr>
            <a:r>
              <a:t>SYSTEM MAP</a:t>
            </a:r>
          </a:p>
        </p:txBody>
      </p:sp>
      <p:sp>
        <p:nvSpPr>
          <p:cNvPr id="4" name="TextBox 3"/>
          <p:cNvSpPr txBox="1"/>
          <p:nvPr/>
        </p:nvSpPr>
        <p:spPr>
          <a:xfrm>
            <a:off x="566928" y="566928"/>
            <a:ext cx="10972800" cy="502920"/>
          </a:xfrm>
          <a:prstGeom prst="rect">
            <a:avLst/>
          </a:prstGeom>
          <a:noFill/>
        </p:spPr>
        <p:txBody>
          <a:bodyPr wrap="square" lIns="18288" rIns="18288" tIns="18288" bIns="18288" anchor="t">
            <a:spAutoFit/>
          </a:bodyPr>
          <a:lstStyle/>
          <a:p>
            <a:pPr algn="l">
              <a:lnSpc>
                <a:spcPct val="105000"/>
              </a:lnSpc>
              <a:spcBef>
                <a:spcPts val="0"/>
              </a:spcBef>
              <a:spcAft>
                <a:spcPts val="0"/>
              </a:spcAft>
              <a:defRPr sz="2500" b="1">
                <a:solidFill>
                  <a:srgbClr val="17242A"/>
                </a:solidFill>
                <a:latin typeface="Noto Sans"/>
              </a:defRPr>
            </a:pPr>
            <a:r>
              <a:t>One system, two cooperating halves</a:t>
            </a:r>
          </a:p>
        </p:txBody>
      </p:sp>
      <p:sp>
        <p:nvSpPr>
          <p:cNvPr id="5" name="Rectangle 4"/>
          <p:cNvSpPr/>
          <p:nvPr/>
        </p:nvSpPr>
        <p:spPr>
          <a:xfrm>
            <a:off x="566928" y="1170432"/>
            <a:ext cx="11045952" cy="22860"/>
          </a:xfrm>
          <a:prstGeom prst="rect">
            <a:avLst/>
          </a:prstGeom>
          <a:solidFill>
            <a:srgbClr val="CAD2D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ounded Rectangle 5"/>
          <p:cNvSpPr/>
          <p:nvPr/>
        </p:nvSpPr>
        <p:spPr>
          <a:xfrm>
            <a:off x="621792" y="1536192"/>
            <a:ext cx="4480560" cy="4160520"/>
          </a:xfrm>
          <a:prstGeom prst="roundRect">
            <a:avLst/>
          </a:prstGeom>
          <a:solidFill>
            <a:srgbClr val="DDEDE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896112" y="1810512"/>
            <a:ext cx="1481328" cy="292608"/>
          </a:xfrm>
          <a:prstGeom prst="roundRect">
            <a:avLst/>
          </a:prstGeom>
          <a:solidFill>
            <a:srgbClr val="087E8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96112" y="1819656"/>
            <a:ext cx="1481328" cy="256032"/>
          </a:xfrm>
          <a:prstGeom prst="rect">
            <a:avLst/>
          </a:prstGeom>
          <a:noFill/>
        </p:spPr>
        <p:txBody>
          <a:bodyPr wrap="square" lIns="18288" rIns="18288" tIns="18288" bIns="18288" anchor="ctr">
            <a:spAutoFit/>
          </a:bodyPr>
          <a:lstStyle/>
          <a:p>
            <a:pPr algn="ctr">
              <a:lnSpc>
                <a:spcPct val="105000"/>
              </a:lnSpc>
              <a:spcBef>
                <a:spcPts val="0"/>
              </a:spcBef>
              <a:spcAft>
                <a:spcPts val="0"/>
              </a:spcAft>
              <a:defRPr sz="1000" b="1">
                <a:solidFill>
                  <a:srgbClr val="FFFFFF"/>
                </a:solidFill>
                <a:latin typeface="Noto Sans"/>
              </a:defRPr>
            </a:pPr>
            <a:r>
              <a:t>IMAGE PIPELINE</a:t>
            </a:r>
          </a:p>
        </p:txBody>
      </p:sp>
      <p:sp>
        <p:nvSpPr>
          <p:cNvPr id="9" name="TextBox 8"/>
          <p:cNvSpPr txBox="1"/>
          <p:nvPr/>
        </p:nvSpPr>
        <p:spPr>
          <a:xfrm>
            <a:off x="896112" y="2331720"/>
            <a:ext cx="3611880" cy="548640"/>
          </a:xfrm>
          <a:prstGeom prst="rect">
            <a:avLst/>
          </a:prstGeom>
          <a:noFill/>
        </p:spPr>
        <p:txBody>
          <a:bodyPr wrap="square" lIns="18288" rIns="18288" tIns="18288" bIns="18288" anchor="t">
            <a:spAutoFit/>
          </a:bodyPr>
          <a:lstStyle/>
          <a:p>
            <a:pPr algn="l">
              <a:lnSpc>
                <a:spcPct val="105000"/>
              </a:lnSpc>
              <a:spcBef>
                <a:spcPts val="0"/>
              </a:spcBef>
              <a:spcAft>
                <a:spcPts val="0"/>
              </a:spcAft>
              <a:defRPr sz="2100" b="1">
                <a:solidFill>
                  <a:srgbClr val="17242A"/>
                </a:solidFill>
                <a:latin typeface="Noto Sans"/>
              </a:defRPr>
            </a:pPr>
            <a:r>
              <a:t>Create a known Linux base</a:t>
            </a:r>
          </a:p>
        </p:txBody>
      </p:sp>
      <p:sp>
        <p:nvSpPr>
          <p:cNvPr id="10" name="Oval 9"/>
          <p:cNvSpPr/>
          <p:nvPr/>
        </p:nvSpPr>
        <p:spPr>
          <a:xfrm>
            <a:off x="914400" y="3136391"/>
            <a:ext cx="91440" cy="91440"/>
          </a:xfrm>
          <a:prstGeom prst="ellipse">
            <a:avLst/>
          </a:prstGeom>
          <a:solidFill>
            <a:srgbClr val="087E8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1133856" y="3035808"/>
            <a:ext cx="3255263" cy="493776"/>
          </a:xfrm>
          <a:prstGeom prst="rect">
            <a:avLst/>
          </a:prstGeom>
          <a:noFill/>
        </p:spPr>
        <p:txBody>
          <a:bodyPr wrap="square" lIns="18288" rIns="18288" tIns="18288" bIns="18288" anchor="t">
            <a:spAutoFit/>
          </a:bodyPr>
          <a:lstStyle/>
          <a:p>
            <a:pPr algn="l">
              <a:lnSpc>
                <a:spcPct val="105000"/>
              </a:lnSpc>
              <a:spcBef>
                <a:spcPts val="0"/>
              </a:spcBef>
              <a:spcAft>
                <a:spcPts val="0"/>
              </a:spcAft>
              <a:defRPr sz="1300" b="0">
                <a:solidFill>
                  <a:srgbClr val="17242A"/>
                </a:solidFill>
                <a:latin typeface="Noto Sans"/>
              </a:defRPr>
            </a:pPr>
            <a:r>
              <a:t>distro + release data in inventory</a:t>
            </a:r>
          </a:p>
        </p:txBody>
      </p:sp>
      <p:sp>
        <p:nvSpPr>
          <p:cNvPr id="12" name="Oval 11"/>
          <p:cNvSpPr/>
          <p:nvPr/>
        </p:nvSpPr>
        <p:spPr>
          <a:xfrm>
            <a:off x="914400" y="3666744"/>
            <a:ext cx="91440" cy="91440"/>
          </a:xfrm>
          <a:prstGeom prst="ellipse">
            <a:avLst/>
          </a:prstGeom>
          <a:solidFill>
            <a:srgbClr val="087E8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1133856" y="3566160"/>
            <a:ext cx="3255263" cy="493776"/>
          </a:xfrm>
          <a:prstGeom prst="rect">
            <a:avLst/>
          </a:prstGeom>
          <a:noFill/>
        </p:spPr>
        <p:txBody>
          <a:bodyPr wrap="square" lIns="18288" rIns="18288" tIns="18288" bIns="18288" anchor="t">
            <a:spAutoFit/>
          </a:bodyPr>
          <a:lstStyle/>
          <a:p>
            <a:pPr algn="l">
              <a:lnSpc>
                <a:spcPct val="105000"/>
              </a:lnSpc>
              <a:spcBef>
                <a:spcPts val="0"/>
              </a:spcBef>
              <a:spcAft>
                <a:spcPts val="0"/>
              </a:spcAft>
              <a:defRPr sz="1300" b="0">
                <a:solidFill>
                  <a:srgbClr val="17242A"/>
                </a:solidFill>
                <a:latin typeface="Noto Sans"/>
              </a:defRPr>
            </a:pPr>
            <a:r>
              <a:t>diskimage-builder elements</a:t>
            </a:r>
          </a:p>
        </p:txBody>
      </p:sp>
      <p:sp>
        <p:nvSpPr>
          <p:cNvPr id="14" name="Oval 13"/>
          <p:cNvSpPr/>
          <p:nvPr/>
        </p:nvSpPr>
        <p:spPr>
          <a:xfrm>
            <a:off x="914400" y="4197096"/>
            <a:ext cx="91440" cy="91440"/>
          </a:xfrm>
          <a:prstGeom prst="ellipse">
            <a:avLst/>
          </a:prstGeom>
          <a:solidFill>
            <a:srgbClr val="087E8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1133856" y="4096511"/>
            <a:ext cx="3255263" cy="493776"/>
          </a:xfrm>
          <a:prstGeom prst="rect">
            <a:avLst/>
          </a:prstGeom>
          <a:noFill/>
        </p:spPr>
        <p:txBody>
          <a:bodyPr wrap="square" lIns="18288" rIns="18288" tIns="18288" bIns="18288" anchor="t">
            <a:spAutoFit/>
          </a:bodyPr>
          <a:lstStyle/>
          <a:p>
            <a:pPr algn="l">
              <a:lnSpc>
                <a:spcPct val="105000"/>
              </a:lnSpc>
              <a:spcBef>
                <a:spcPts val="0"/>
              </a:spcBef>
              <a:spcAft>
                <a:spcPts val="0"/>
              </a:spcAft>
              <a:defRPr sz="1300" b="0">
                <a:solidFill>
                  <a:srgbClr val="17242A"/>
                </a:solidFill>
                <a:latin typeface="Noto Sans"/>
              </a:defRPr>
            </a:pPr>
            <a:r>
              <a:t>QCOW2, then OVA or VHD where needed</a:t>
            </a:r>
          </a:p>
        </p:txBody>
      </p:sp>
      <p:sp>
        <p:nvSpPr>
          <p:cNvPr id="16" name="TextBox 15"/>
          <p:cNvSpPr txBox="1"/>
          <p:nvPr/>
        </p:nvSpPr>
        <p:spPr>
          <a:xfrm>
            <a:off x="914400" y="4956048"/>
            <a:ext cx="3474720" cy="384048"/>
          </a:xfrm>
          <a:prstGeom prst="rect">
            <a:avLst/>
          </a:prstGeom>
          <a:noFill/>
        </p:spPr>
        <p:txBody>
          <a:bodyPr wrap="square" lIns="18288" rIns="18288" tIns="18288" bIns="18288" anchor="t">
            <a:spAutoFit/>
          </a:bodyPr>
          <a:lstStyle/>
          <a:p>
            <a:pPr algn="l">
              <a:lnSpc>
                <a:spcPct val="105000"/>
              </a:lnSpc>
              <a:spcBef>
                <a:spcPts val="0"/>
              </a:spcBef>
              <a:spcAft>
                <a:spcPts val="0"/>
              </a:spcAft>
              <a:defRPr sz="1400" b="1">
                <a:solidFill>
                  <a:srgbClr val="07595C"/>
                </a:solidFill>
                <a:latin typeface="Noto Sans"/>
              </a:defRPr>
            </a:pPr>
            <a:r>
              <a:t>7 releases  /  5 Linux families</a:t>
            </a:r>
          </a:p>
        </p:txBody>
      </p:sp>
      <p:sp>
        <p:nvSpPr>
          <p:cNvPr id="17" name="TextBox 16"/>
          <p:cNvSpPr txBox="1"/>
          <p:nvPr/>
        </p:nvSpPr>
        <p:spPr>
          <a:xfrm>
            <a:off x="914400" y="5285232"/>
            <a:ext cx="3474720" cy="274320"/>
          </a:xfrm>
          <a:prstGeom prst="rect">
            <a:avLst/>
          </a:prstGeom>
          <a:noFill/>
        </p:spPr>
        <p:txBody>
          <a:bodyPr wrap="square" lIns="18288" rIns="18288" tIns="18288" bIns="18288" anchor="t">
            <a:spAutoFit/>
          </a:bodyPr>
          <a:lstStyle/>
          <a:p>
            <a:pPr algn="l">
              <a:lnSpc>
                <a:spcPct val="105000"/>
              </a:lnSpc>
              <a:spcBef>
                <a:spcPts val="0"/>
              </a:spcBef>
              <a:spcAft>
                <a:spcPts val="0"/>
              </a:spcAft>
              <a:defRPr sz="1000" b="1">
                <a:solidFill>
                  <a:srgbClr val="5C6A70"/>
                </a:solidFill>
                <a:latin typeface="DejaVu Sans Mono"/>
              </a:defRPr>
            </a:pPr>
            <a:r>
              <a:t>dib7</a:t>
            </a:r>
          </a:p>
        </p:txBody>
      </p:sp>
      <p:sp>
        <p:nvSpPr>
          <p:cNvPr id="18" name="Chevron 17"/>
          <p:cNvSpPr/>
          <p:nvPr/>
        </p:nvSpPr>
        <p:spPr>
          <a:xfrm>
            <a:off x="5285232" y="3090672"/>
            <a:ext cx="566928" cy="658368"/>
          </a:xfrm>
          <a:prstGeom prst="chevron">
            <a:avLst/>
          </a:prstGeom>
          <a:solidFill>
            <a:srgbClr val="E4AD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5084064" y="3858768"/>
            <a:ext cx="932688" cy="457200"/>
          </a:xfrm>
          <a:prstGeom prst="rect">
            <a:avLst/>
          </a:prstGeom>
          <a:noFill/>
        </p:spPr>
        <p:txBody>
          <a:bodyPr wrap="square" lIns="18288" rIns="18288" tIns="18288" bIns="18288" anchor="t">
            <a:spAutoFit/>
          </a:bodyPr>
          <a:lstStyle/>
          <a:p>
            <a:pPr algn="ctr">
              <a:lnSpc>
                <a:spcPct val="105000"/>
              </a:lnSpc>
              <a:spcBef>
                <a:spcPts val="0"/>
              </a:spcBef>
              <a:spcAft>
                <a:spcPts val="0"/>
              </a:spcAft>
              <a:defRPr sz="900" b="1">
                <a:solidFill>
                  <a:srgbClr val="5C6A70"/>
                </a:solidFill>
                <a:latin typeface="Noto Sans"/>
              </a:defRPr>
            </a:pPr>
            <a:r>
              <a:t>artifact</a:t>
            </a:r>
          </a:p>
          <a:p>
            <a:pPr algn="ctr">
              <a:lnSpc>
                <a:spcPct val="105000"/>
              </a:lnSpc>
              <a:spcBef>
                <a:spcPts val="0"/>
              </a:spcBef>
              <a:spcAft>
                <a:spcPts val="0"/>
              </a:spcAft>
              <a:defRPr sz="900" b="1">
                <a:solidFill>
                  <a:srgbClr val="5C6A70"/>
                </a:solidFill>
                <a:latin typeface="Noto Sans"/>
              </a:defRPr>
            </a:pPr>
            <a:r>
              <a:t>handoff</a:t>
            </a:r>
          </a:p>
        </p:txBody>
      </p:sp>
      <p:sp>
        <p:nvSpPr>
          <p:cNvPr id="20" name="Rounded Rectangle 19"/>
          <p:cNvSpPr/>
          <p:nvPr/>
        </p:nvSpPr>
        <p:spPr>
          <a:xfrm>
            <a:off x="6071616" y="1536192"/>
            <a:ext cx="5468112" cy="4160520"/>
          </a:xfrm>
          <a:prstGeom prst="roundRect">
            <a:avLst/>
          </a:prstGeom>
          <a:solidFill>
            <a:srgbClr val="E2EB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ounded Rectangle 20"/>
          <p:cNvSpPr/>
          <p:nvPr/>
        </p:nvSpPr>
        <p:spPr>
          <a:xfrm>
            <a:off x="6345936" y="1810512"/>
            <a:ext cx="2240280" cy="292608"/>
          </a:xfrm>
          <a:prstGeom prst="roundRect">
            <a:avLst/>
          </a:prstGeom>
          <a:solidFill>
            <a:srgbClr val="3978A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6345936" y="1819656"/>
            <a:ext cx="2240280" cy="256032"/>
          </a:xfrm>
          <a:prstGeom prst="rect">
            <a:avLst/>
          </a:prstGeom>
          <a:noFill/>
        </p:spPr>
        <p:txBody>
          <a:bodyPr wrap="square" lIns="18288" rIns="18288" tIns="18288" bIns="18288" anchor="ctr">
            <a:spAutoFit/>
          </a:bodyPr>
          <a:lstStyle/>
          <a:p>
            <a:pPr algn="ctr">
              <a:lnSpc>
                <a:spcPct val="105000"/>
              </a:lnSpc>
              <a:spcBef>
                <a:spcPts val="0"/>
              </a:spcBef>
              <a:spcAft>
                <a:spcPts val="0"/>
              </a:spcAft>
              <a:defRPr sz="1000" b="1">
                <a:solidFill>
                  <a:srgbClr val="FFFFFF"/>
                </a:solidFill>
                <a:latin typeface="Noto Sans"/>
              </a:defRPr>
            </a:pPr>
            <a:r>
              <a:t>TERRAFORM DEPLOYMENT</a:t>
            </a:r>
          </a:p>
        </p:txBody>
      </p:sp>
      <p:sp>
        <p:nvSpPr>
          <p:cNvPr id="23" name="TextBox 22"/>
          <p:cNvSpPr txBox="1"/>
          <p:nvPr/>
        </p:nvSpPr>
        <p:spPr>
          <a:xfrm>
            <a:off x="6345936" y="2331720"/>
            <a:ext cx="4389120" cy="548640"/>
          </a:xfrm>
          <a:prstGeom prst="rect">
            <a:avLst/>
          </a:prstGeom>
          <a:noFill/>
        </p:spPr>
        <p:txBody>
          <a:bodyPr wrap="square" lIns="18288" rIns="18288" tIns="18288" bIns="18288" anchor="t">
            <a:spAutoFit/>
          </a:bodyPr>
          <a:lstStyle/>
          <a:p>
            <a:pPr algn="l">
              <a:lnSpc>
                <a:spcPct val="105000"/>
              </a:lnSpc>
              <a:spcBef>
                <a:spcPts val="0"/>
              </a:spcBef>
              <a:spcAft>
                <a:spcPts val="0"/>
              </a:spcAft>
              <a:defRPr sz="2100" b="1">
                <a:solidFill>
                  <a:srgbClr val="17242A"/>
                </a:solidFill>
                <a:latin typeface="Noto Sans"/>
              </a:defRPr>
            </a:pPr>
            <a:r>
              <a:t>Launch from the image catalog</a:t>
            </a:r>
          </a:p>
        </p:txBody>
      </p:sp>
      <p:sp>
        <p:nvSpPr>
          <p:cNvPr id="24" name="Oval 23"/>
          <p:cNvSpPr/>
          <p:nvPr/>
        </p:nvSpPr>
        <p:spPr>
          <a:xfrm>
            <a:off x="6364224" y="3136391"/>
            <a:ext cx="91440" cy="91440"/>
          </a:xfrm>
          <a:prstGeom prst="ellipse">
            <a:avLst/>
          </a:prstGeom>
          <a:solidFill>
            <a:srgbClr val="3978A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6583680" y="3035808"/>
            <a:ext cx="3941063" cy="493776"/>
          </a:xfrm>
          <a:prstGeom prst="rect">
            <a:avLst/>
          </a:prstGeom>
          <a:noFill/>
        </p:spPr>
        <p:txBody>
          <a:bodyPr wrap="square" lIns="18288" rIns="18288" tIns="18288" bIns="18288" anchor="t">
            <a:spAutoFit/>
          </a:bodyPr>
          <a:lstStyle/>
          <a:p>
            <a:pPr algn="l">
              <a:lnSpc>
                <a:spcPct val="105000"/>
              </a:lnSpc>
              <a:spcBef>
                <a:spcPts val="0"/>
              </a:spcBef>
              <a:spcAft>
                <a:spcPts val="0"/>
              </a:spcAft>
              <a:defRPr sz="1300" b="0">
                <a:solidFill>
                  <a:srgbClr val="17242A"/>
                </a:solidFill>
                <a:latin typeface="Noto Sans"/>
              </a:defRPr>
            </a:pPr>
            <a:r>
              <a:t>catalog selects the published image</a:t>
            </a:r>
          </a:p>
        </p:txBody>
      </p:sp>
      <p:sp>
        <p:nvSpPr>
          <p:cNvPr id="26" name="Oval 25"/>
          <p:cNvSpPr/>
          <p:nvPr/>
        </p:nvSpPr>
        <p:spPr>
          <a:xfrm>
            <a:off x="6364224" y="3666744"/>
            <a:ext cx="91440" cy="91440"/>
          </a:xfrm>
          <a:prstGeom prst="ellipse">
            <a:avLst/>
          </a:prstGeom>
          <a:solidFill>
            <a:srgbClr val="3978A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6583680" y="3566160"/>
            <a:ext cx="3941063" cy="493776"/>
          </a:xfrm>
          <a:prstGeom prst="rect">
            <a:avLst/>
          </a:prstGeom>
          <a:noFill/>
        </p:spPr>
        <p:txBody>
          <a:bodyPr wrap="square" lIns="18288" rIns="18288" tIns="18288" bIns="18288" anchor="t">
            <a:spAutoFit/>
          </a:bodyPr>
          <a:lstStyle/>
          <a:p>
            <a:pPr algn="l">
              <a:lnSpc>
                <a:spcPct val="105000"/>
              </a:lnSpc>
              <a:spcBef>
                <a:spcPts val="0"/>
              </a:spcBef>
              <a:spcAft>
                <a:spcPts val="0"/>
              </a:spcAft>
              <a:defRPr sz="1300" b="0">
                <a:solidFill>
                  <a:srgbClr val="17242A"/>
                </a:solidFill>
                <a:latin typeface="Noto Sans"/>
              </a:defRPr>
            </a:pPr>
            <a:r>
              <a:t>tfvars define provider launch settings</a:t>
            </a:r>
          </a:p>
        </p:txBody>
      </p:sp>
      <p:sp>
        <p:nvSpPr>
          <p:cNvPr id="28" name="Oval 27"/>
          <p:cNvSpPr/>
          <p:nvPr/>
        </p:nvSpPr>
        <p:spPr>
          <a:xfrm>
            <a:off x="6364224" y="4197096"/>
            <a:ext cx="91440" cy="91440"/>
          </a:xfrm>
          <a:prstGeom prst="ellipse">
            <a:avLst/>
          </a:prstGeom>
          <a:solidFill>
            <a:srgbClr val="3978A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6583680" y="4096511"/>
            <a:ext cx="3941063" cy="493776"/>
          </a:xfrm>
          <a:prstGeom prst="rect">
            <a:avLst/>
          </a:prstGeom>
          <a:noFill/>
        </p:spPr>
        <p:txBody>
          <a:bodyPr wrap="square" lIns="18288" rIns="18288" tIns="18288" bIns="18288" anchor="t">
            <a:spAutoFit/>
          </a:bodyPr>
          <a:lstStyle/>
          <a:p>
            <a:pPr algn="l">
              <a:lnSpc>
                <a:spcPct val="105000"/>
              </a:lnSpc>
              <a:spcBef>
                <a:spcPts val="0"/>
              </a:spcBef>
              <a:spcAft>
                <a:spcPts val="0"/>
              </a:spcAft>
              <a:defRPr sz="1300" b="0">
                <a:solidFill>
                  <a:srgbClr val="17242A"/>
                </a:solidFill>
                <a:latin typeface="Noto Sans"/>
              </a:defRPr>
            </a:pPr>
            <a:r>
              <a:t>plan reviews; apply deploys the VM</a:t>
            </a:r>
          </a:p>
        </p:txBody>
      </p:sp>
      <p:sp>
        <p:nvSpPr>
          <p:cNvPr id="30" name="TextBox 29"/>
          <p:cNvSpPr txBox="1"/>
          <p:nvPr/>
        </p:nvSpPr>
        <p:spPr>
          <a:xfrm>
            <a:off x="6364224" y="4956048"/>
            <a:ext cx="4389120" cy="384048"/>
          </a:xfrm>
          <a:prstGeom prst="rect">
            <a:avLst/>
          </a:prstGeom>
          <a:noFill/>
        </p:spPr>
        <p:txBody>
          <a:bodyPr wrap="square" lIns="18288" rIns="18288" tIns="18288" bIns="18288" anchor="t">
            <a:spAutoFit/>
          </a:bodyPr>
          <a:lstStyle/>
          <a:p>
            <a:pPr algn="l">
              <a:lnSpc>
                <a:spcPct val="105000"/>
              </a:lnSpc>
              <a:spcBef>
                <a:spcPts val="0"/>
              </a:spcBef>
              <a:spcAft>
                <a:spcPts val="0"/>
              </a:spcAft>
              <a:defRPr sz="1400" b="1">
                <a:solidFill>
                  <a:srgbClr val="3978A8"/>
                </a:solidFill>
                <a:latin typeface="Noto Sans"/>
              </a:defRPr>
            </a:pPr>
            <a:r>
              <a:t>4 provider roots  /  4 environments</a:t>
            </a:r>
          </a:p>
        </p:txBody>
      </p:sp>
      <p:sp>
        <p:nvSpPr>
          <p:cNvPr id="31" name="TextBox 30"/>
          <p:cNvSpPr txBox="1"/>
          <p:nvPr/>
        </p:nvSpPr>
        <p:spPr>
          <a:xfrm>
            <a:off x="6364224" y="5285232"/>
            <a:ext cx="4389120" cy="274320"/>
          </a:xfrm>
          <a:prstGeom prst="rect">
            <a:avLst/>
          </a:prstGeom>
          <a:noFill/>
        </p:spPr>
        <p:txBody>
          <a:bodyPr wrap="square" lIns="18288" rIns="18288" tIns="18288" bIns="18288" anchor="t">
            <a:spAutoFit/>
          </a:bodyPr>
          <a:lstStyle/>
          <a:p>
            <a:pPr algn="l">
              <a:lnSpc>
                <a:spcPct val="105000"/>
              </a:lnSpc>
              <a:spcBef>
                <a:spcPts val="0"/>
              </a:spcBef>
              <a:spcAft>
                <a:spcPts val="0"/>
              </a:spcAft>
              <a:defRPr sz="1000" b="1">
                <a:solidFill>
                  <a:srgbClr val="5C6A70"/>
                </a:solidFill>
                <a:latin typeface="DejaVu Sans Mono"/>
              </a:defRPr>
            </a:pPr>
            <a:r>
              <a:t>dib7-deploy</a:t>
            </a:r>
          </a:p>
        </p:txBody>
      </p:sp>
      <p:sp>
        <p:nvSpPr>
          <p:cNvPr id="32" name="TextBox 31"/>
          <p:cNvSpPr txBox="1"/>
          <p:nvPr/>
        </p:nvSpPr>
        <p:spPr>
          <a:xfrm>
            <a:off x="566928" y="6510528"/>
            <a:ext cx="7315200" cy="182880"/>
          </a:xfrm>
          <a:prstGeom prst="rect">
            <a:avLst/>
          </a:prstGeom>
          <a:noFill/>
        </p:spPr>
        <p:txBody>
          <a:bodyPr wrap="square" lIns="18288" rIns="18288" tIns="18288" bIns="18288" anchor="t">
            <a:spAutoFit/>
          </a:bodyPr>
          <a:lstStyle/>
          <a:p>
            <a:pPr algn="l">
              <a:lnSpc>
                <a:spcPct val="105000"/>
              </a:lnSpc>
              <a:spcBef>
                <a:spcPts val="0"/>
              </a:spcBef>
              <a:spcAft>
                <a:spcPts val="0"/>
              </a:spcAft>
              <a:defRPr sz="750" b="1">
                <a:solidFill>
                  <a:srgbClr val="5C6A70"/>
                </a:solidFill>
                <a:latin typeface="Noto Sans"/>
              </a:defRPr>
            </a:pPr>
            <a:r>
              <a:t>LINUX INFRASTRUCTURE  |  DESIGN, DELIVERY, OPERATIONS</a:t>
            </a:r>
          </a:p>
        </p:txBody>
      </p:sp>
      <p:sp>
        <p:nvSpPr>
          <p:cNvPr id="33" name="TextBox 32"/>
          <p:cNvSpPr txBox="1"/>
          <p:nvPr/>
        </p:nvSpPr>
        <p:spPr>
          <a:xfrm>
            <a:off x="11109960" y="6510528"/>
            <a:ext cx="502920" cy="182880"/>
          </a:xfrm>
          <a:prstGeom prst="rect">
            <a:avLst/>
          </a:prstGeom>
          <a:noFill/>
        </p:spPr>
        <p:txBody>
          <a:bodyPr wrap="square" lIns="18288" rIns="18288" tIns="18288" bIns="18288" anchor="t">
            <a:spAutoFit/>
          </a:bodyPr>
          <a:lstStyle/>
          <a:p>
            <a:pPr algn="r">
              <a:lnSpc>
                <a:spcPct val="105000"/>
              </a:lnSpc>
              <a:spcBef>
                <a:spcPts val="0"/>
              </a:spcBef>
              <a:spcAft>
                <a:spcPts val="0"/>
              </a:spcAft>
              <a:defRPr sz="800" b="1">
                <a:solidFill>
                  <a:srgbClr val="5C6A70"/>
                </a:solidFill>
                <a:latin typeface="Noto Sans"/>
              </a:defRPr>
            </a:pPr>
            <a: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4F6F3"/>
        </a:solidFill>
        <a:effectLst/>
      </p:bgPr>
    </p:bg>
    <p:spTree>
      <p:nvGrpSpPr>
        <p:cNvPr id="1" name=""/>
        <p:cNvGrpSpPr/>
        <p:nvPr/>
      </p:nvGrpSpPr>
      <p:grpSpPr/>
      <p:sp>
        <p:nvSpPr>
          <p:cNvPr id="2" name="TextBox 1"/>
          <p:cNvSpPr txBox="1"/>
          <p:nvPr/>
        </p:nvSpPr>
        <p:spPr>
          <a:xfrm>
            <a:off x="566928" y="256032"/>
            <a:ext cx="502920" cy="274320"/>
          </a:xfrm>
          <a:prstGeom prst="rect">
            <a:avLst/>
          </a:prstGeom>
          <a:noFill/>
        </p:spPr>
        <p:txBody>
          <a:bodyPr wrap="square" lIns="18288" rIns="18288" tIns="18288" bIns="18288" anchor="t">
            <a:spAutoFit/>
          </a:bodyPr>
          <a:lstStyle/>
          <a:p>
            <a:pPr algn="l">
              <a:lnSpc>
                <a:spcPct val="105000"/>
              </a:lnSpc>
              <a:spcBef>
                <a:spcPts val="0"/>
              </a:spcBef>
              <a:spcAft>
                <a:spcPts val="0"/>
              </a:spcAft>
              <a:defRPr sz="1000" b="1">
                <a:solidFill>
                  <a:srgbClr val="D95D43"/>
                </a:solidFill>
                <a:latin typeface="Noto Sans"/>
              </a:defRPr>
            </a:pPr>
            <a:r>
              <a:t>03</a:t>
            </a:r>
          </a:p>
        </p:txBody>
      </p:sp>
      <p:sp>
        <p:nvSpPr>
          <p:cNvPr id="3" name="TextBox 2"/>
          <p:cNvSpPr txBox="1"/>
          <p:nvPr/>
        </p:nvSpPr>
        <p:spPr>
          <a:xfrm>
            <a:off x="1078992" y="256032"/>
            <a:ext cx="4114800" cy="274320"/>
          </a:xfrm>
          <a:prstGeom prst="rect">
            <a:avLst/>
          </a:prstGeom>
          <a:noFill/>
        </p:spPr>
        <p:txBody>
          <a:bodyPr wrap="square" lIns="18288" rIns="18288" tIns="18288" bIns="18288" anchor="t">
            <a:spAutoFit/>
          </a:bodyPr>
          <a:lstStyle/>
          <a:p>
            <a:pPr algn="l">
              <a:lnSpc>
                <a:spcPct val="105000"/>
              </a:lnSpc>
              <a:spcBef>
                <a:spcPts val="0"/>
              </a:spcBef>
              <a:spcAft>
                <a:spcPts val="0"/>
              </a:spcAft>
              <a:defRPr sz="900" b="1">
                <a:solidFill>
                  <a:srgbClr val="5C6A70"/>
                </a:solidFill>
                <a:latin typeface="Noto Sans"/>
              </a:defRPr>
            </a:pPr>
            <a:r>
              <a:t>ARCHITECTURE</a:t>
            </a:r>
          </a:p>
        </p:txBody>
      </p:sp>
      <p:sp>
        <p:nvSpPr>
          <p:cNvPr id="4" name="TextBox 3"/>
          <p:cNvSpPr txBox="1"/>
          <p:nvPr/>
        </p:nvSpPr>
        <p:spPr>
          <a:xfrm>
            <a:off x="566928" y="566928"/>
            <a:ext cx="10972800" cy="502920"/>
          </a:xfrm>
          <a:prstGeom prst="rect">
            <a:avLst/>
          </a:prstGeom>
          <a:noFill/>
        </p:spPr>
        <p:txBody>
          <a:bodyPr wrap="square" lIns="18288" rIns="18288" tIns="18288" bIns="18288" anchor="t">
            <a:spAutoFit/>
          </a:bodyPr>
          <a:lstStyle/>
          <a:p>
            <a:pPr algn="l">
              <a:lnSpc>
                <a:spcPct val="105000"/>
              </a:lnSpc>
              <a:spcBef>
                <a:spcPts val="0"/>
              </a:spcBef>
              <a:spcAft>
                <a:spcPts val="0"/>
              </a:spcAft>
              <a:defRPr sz="2500" b="1">
                <a:solidFill>
                  <a:srgbClr val="17242A"/>
                </a:solidFill>
                <a:latin typeface="Noto Sans"/>
              </a:defRPr>
            </a:pPr>
            <a:r>
              <a:t>Build once. Publish at the edges.</a:t>
            </a:r>
          </a:p>
        </p:txBody>
      </p:sp>
      <p:sp>
        <p:nvSpPr>
          <p:cNvPr id="5" name="Rectangle 4"/>
          <p:cNvSpPr/>
          <p:nvPr/>
        </p:nvSpPr>
        <p:spPr>
          <a:xfrm>
            <a:off x="566928" y="1170432"/>
            <a:ext cx="11045952" cy="22860"/>
          </a:xfrm>
          <a:prstGeom prst="rect">
            <a:avLst/>
          </a:prstGeom>
          <a:solidFill>
            <a:srgbClr val="CAD2D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ounded Rectangle 5"/>
          <p:cNvSpPr/>
          <p:nvPr/>
        </p:nvSpPr>
        <p:spPr>
          <a:xfrm>
            <a:off x="676656" y="2377440"/>
            <a:ext cx="2148840" cy="1078992"/>
          </a:xfrm>
          <a:prstGeom prst="roundRect">
            <a:avLst/>
          </a:prstGeom>
          <a:solidFill>
            <a:srgbClr val="122D3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59536" y="2542032"/>
            <a:ext cx="1783080" cy="292608"/>
          </a:xfrm>
          <a:prstGeom prst="rect">
            <a:avLst/>
          </a:prstGeom>
          <a:noFill/>
        </p:spPr>
        <p:txBody>
          <a:bodyPr wrap="square" lIns="18288" rIns="18288" tIns="18288" bIns="18288" anchor="t">
            <a:spAutoFit/>
          </a:bodyPr>
          <a:lstStyle/>
          <a:p>
            <a:pPr algn="ctr">
              <a:lnSpc>
                <a:spcPct val="105000"/>
              </a:lnSpc>
              <a:spcBef>
                <a:spcPts val="0"/>
              </a:spcBef>
              <a:spcAft>
                <a:spcPts val="0"/>
              </a:spcAft>
              <a:defRPr sz="900" b="1">
                <a:solidFill>
                  <a:srgbClr val="9EB5BA"/>
                </a:solidFill>
                <a:latin typeface="Noto Sans"/>
              </a:defRPr>
            </a:pPr>
            <a:r>
              <a:t>DISTRO INPUTS</a:t>
            </a:r>
          </a:p>
        </p:txBody>
      </p:sp>
      <p:sp>
        <p:nvSpPr>
          <p:cNvPr id="8" name="TextBox 7"/>
          <p:cNvSpPr txBox="1"/>
          <p:nvPr/>
        </p:nvSpPr>
        <p:spPr>
          <a:xfrm>
            <a:off x="859536" y="2852928"/>
            <a:ext cx="1783080" cy="320040"/>
          </a:xfrm>
          <a:prstGeom prst="rect">
            <a:avLst/>
          </a:prstGeom>
          <a:noFill/>
        </p:spPr>
        <p:txBody>
          <a:bodyPr wrap="square" lIns="18288" rIns="18288" tIns="18288" bIns="18288" anchor="t">
            <a:spAutoFit/>
          </a:bodyPr>
          <a:lstStyle/>
          <a:p>
            <a:pPr algn="ctr">
              <a:lnSpc>
                <a:spcPct val="105000"/>
              </a:lnSpc>
              <a:spcBef>
                <a:spcPts val="0"/>
              </a:spcBef>
              <a:spcAft>
                <a:spcPts val="0"/>
              </a:spcAft>
              <a:defRPr sz="1700" b="1">
                <a:solidFill>
                  <a:srgbClr val="FFFFFF"/>
                </a:solidFill>
                <a:latin typeface="Noto Sans"/>
              </a:defRPr>
            </a:pPr>
            <a:r>
              <a:t>Linux + policy</a:t>
            </a:r>
          </a:p>
        </p:txBody>
      </p:sp>
      <p:sp>
        <p:nvSpPr>
          <p:cNvPr id="9" name="Chevron 8"/>
          <p:cNvSpPr/>
          <p:nvPr/>
        </p:nvSpPr>
        <p:spPr>
          <a:xfrm>
            <a:off x="3035808" y="2688336"/>
            <a:ext cx="384048" cy="457200"/>
          </a:xfrm>
          <a:prstGeom prst="chevron">
            <a:avLst/>
          </a:prstGeom>
          <a:solidFill>
            <a:srgbClr val="CAD2D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3657600" y="2157984"/>
            <a:ext cx="2423160" cy="1508760"/>
          </a:xfrm>
          <a:prstGeom prst="roundRect">
            <a:avLst/>
          </a:prstGeom>
          <a:solidFill>
            <a:srgbClr val="087E8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3931920" y="2450592"/>
            <a:ext cx="1874519" cy="310896"/>
          </a:xfrm>
          <a:prstGeom prst="rect">
            <a:avLst/>
          </a:prstGeom>
          <a:noFill/>
        </p:spPr>
        <p:txBody>
          <a:bodyPr wrap="square" lIns="18288" rIns="18288" tIns="18288" bIns="18288" anchor="t">
            <a:spAutoFit/>
          </a:bodyPr>
          <a:lstStyle/>
          <a:p>
            <a:pPr algn="ctr">
              <a:lnSpc>
                <a:spcPct val="105000"/>
              </a:lnSpc>
              <a:spcBef>
                <a:spcPts val="0"/>
              </a:spcBef>
              <a:spcAft>
                <a:spcPts val="0"/>
              </a:spcAft>
              <a:defRPr sz="900" b="1">
                <a:solidFill>
                  <a:srgbClr val="CDE5E4"/>
                </a:solidFill>
                <a:latin typeface="Noto Sans"/>
              </a:defRPr>
            </a:pPr>
            <a:r>
              <a:t>CANONICAL ARTIFACT</a:t>
            </a:r>
          </a:p>
        </p:txBody>
      </p:sp>
      <p:sp>
        <p:nvSpPr>
          <p:cNvPr id="12" name="TextBox 11"/>
          <p:cNvSpPr txBox="1"/>
          <p:nvPr/>
        </p:nvSpPr>
        <p:spPr>
          <a:xfrm>
            <a:off x="3931920" y="2816352"/>
            <a:ext cx="1874519" cy="438912"/>
          </a:xfrm>
          <a:prstGeom prst="rect">
            <a:avLst/>
          </a:prstGeom>
          <a:noFill/>
        </p:spPr>
        <p:txBody>
          <a:bodyPr wrap="square" lIns="18288" rIns="18288" tIns="18288" bIns="18288" anchor="t">
            <a:spAutoFit/>
          </a:bodyPr>
          <a:lstStyle/>
          <a:p>
            <a:pPr algn="ctr">
              <a:lnSpc>
                <a:spcPct val="105000"/>
              </a:lnSpc>
              <a:spcBef>
                <a:spcPts val="0"/>
              </a:spcBef>
              <a:spcAft>
                <a:spcPts val="0"/>
              </a:spcAft>
              <a:defRPr sz="2600" b="1">
                <a:solidFill>
                  <a:srgbClr val="FFFFFF"/>
                </a:solidFill>
                <a:latin typeface="Noto Sans"/>
              </a:defRPr>
            </a:pPr>
            <a:r>
              <a:t>QCOW2</a:t>
            </a:r>
          </a:p>
        </p:txBody>
      </p:sp>
      <p:cxnSp>
        <p:nvCxnSpPr>
          <p:cNvPr id="13" name="Connector 12"/>
          <p:cNvCxnSpPr/>
          <p:nvPr/>
        </p:nvCxnSpPr>
        <p:spPr>
          <a:xfrm flipV="1">
            <a:off x="6080760" y="1901952"/>
            <a:ext cx="822960" cy="585216"/>
          </a:xfrm>
          <a:prstGeom prst="line">
            <a:avLst/>
          </a:prstGeom>
          <a:ln w="25400">
            <a:solidFill>
              <a:srgbClr val="087E82"/>
            </a:solidFill>
          </a:ln>
        </p:spPr>
        <p:style>
          <a:lnRef idx="2">
            <a:schemeClr val="accent1"/>
          </a:lnRef>
          <a:fillRef idx="0">
            <a:schemeClr val="accent1"/>
          </a:fillRef>
          <a:effectRef idx="1">
            <a:schemeClr val="accent1"/>
          </a:effectRef>
          <a:fontRef idx="minor">
            <a:schemeClr val="tx1"/>
          </a:fontRef>
        </p:style>
      </p:cxnSp>
      <p:cxnSp>
        <p:nvCxnSpPr>
          <p:cNvPr id="14" name="Connector 13"/>
          <p:cNvCxnSpPr/>
          <p:nvPr/>
        </p:nvCxnSpPr>
        <p:spPr>
          <a:xfrm>
            <a:off x="6080760" y="3337560"/>
            <a:ext cx="822960" cy="1188720"/>
          </a:xfrm>
          <a:prstGeom prst="line">
            <a:avLst/>
          </a:prstGeom>
          <a:ln w="25400">
            <a:solidFill>
              <a:srgbClr val="087E82"/>
            </a:solidFill>
          </a:ln>
        </p:spPr>
        <p:style>
          <a:lnRef idx="2">
            <a:schemeClr val="accent1"/>
          </a:lnRef>
          <a:fillRef idx="0">
            <a:schemeClr val="accent1"/>
          </a:fillRef>
          <a:effectRef idx="1">
            <a:schemeClr val="accent1"/>
          </a:effectRef>
          <a:fontRef idx="minor">
            <a:schemeClr val="tx1"/>
          </a:fontRef>
        </p:style>
      </p:cxnSp>
      <p:sp>
        <p:nvSpPr>
          <p:cNvPr id="15" name="Rounded Rectangle 14"/>
          <p:cNvSpPr/>
          <p:nvPr/>
        </p:nvSpPr>
        <p:spPr>
          <a:xfrm>
            <a:off x="6986016" y="1389888"/>
            <a:ext cx="1078992" cy="292608"/>
          </a:xfrm>
          <a:prstGeom prst="roundRect">
            <a:avLst/>
          </a:prstGeom>
          <a:solidFill>
            <a:srgbClr val="087E8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986016" y="1399032"/>
            <a:ext cx="1078992" cy="256032"/>
          </a:xfrm>
          <a:prstGeom prst="rect">
            <a:avLst/>
          </a:prstGeom>
          <a:noFill/>
        </p:spPr>
        <p:txBody>
          <a:bodyPr wrap="square" lIns="18288" rIns="18288" tIns="18288" bIns="18288" anchor="ctr">
            <a:spAutoFit/>
          </a:bodyPr>
          <a:lstStyle/>
          <a:p>
            <a:pPr algn="ctr">
              <a:lnSpc>
                <a:spcPct val="105000"/>
              </a:lnSpc>
              <a:spcBef>
                <a:spcPts val="0"/>
              </a:spcBef>
              <a:spcAft>
                <a:spcPts val="0"/>
              </a:spcAft>
              <a:defRPr sz="1000" b="1">
                <a:solidFill>
                  <a:srgbClr val="FFFFFF"/>
                </a:solidFill>
                <a:latin typeface="Noto Sans"/>
              </a:defRPr>
            </a:pPr>
            <a:r>
              <a:t>DIRECT</a:t>
            </a:r>
          </a:p>
        </p:txBody>
      </p:sp>
      <p:sp>
        <p:nvSpPr>
          <p:cNvPr id="17" name="Rounded Rectangle 16"/>
          <p:cNvSpPr/>
          <p:nvPr/>
        </p:nvSpPr>
        <p:spPr>
          <a:xfrm>
            <a:off x="6986016" y="1810512"/>
            <a:ext cx="4526280" cy="786384"/>
          </a:xfrm>
          <a:prstGeom prst="roundRect">
            <a:avLst/>
          </a:prstGeom>
          <a:solidFill>
            <a:srgbClr val="FFFFFF"/>
          </a:solidFill>
          <a:ln w="12700">
            <a:solidFill>
              <a:srgbClr val="CAD2D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7223760" y="2039112"/>
            <a:ext cx="1737360" cy="310896"/>
          </a:xfrm>
          <a:prstGeom prst="rect">
            <a:avLst/>
          </a:prstGeom>
          <a:noFill/>
        </p:spPr>
        <p:txBody>
          <a:bodyPr wrap="square" lIns="18288" rIns="18288" tIns="18288" bIns="18288" anchor="t">
            <a:spAutoFit/>
          </a:bodyPr>
          <a:lstStyle/>
          <a:p>
            <a:pPr algn="l">
              <a:lnSpc>
                <a:spcPct val="105000"/>
              </a:lnSpc>
              <a:spcBef>
                <a:spcPts val="0"/>
              </a:spcBef>
              <a:spcAft>
                <a:spcPts val="0"/>
              </a:spcAft>
              <a:defRPr sz="1400" b="1">
                <a:solidFill>
                  <a:srgbClr val="17242A"/>
                </a:solidFill>
                <a:latin typeface="Noto Sans"/>
              </a:defRPr>
            </a:pPr>
            <a:r>
              <a:t>Google Cloud</a:t>
            </a:r>
          </a:p>
        </p:txBody>
      </p:sp>
      <p:sp>
        <p:nvSpPr>
          <p:cNvPr id="19" name="TextBox 18"/>
          <p:cNvSpPr txBox="1"/>
          <p:nvPr/>
        </p:nvSpPr>
        <p:spPr>
          <a:xfrm>
            <a:off x="8961120" y="2066543"/>
            <a:ext cx="2377440" cy="274320"/>
          </a:xfrm>
          <a:prstGeom prst="rect">
            <a:avLst/>
          </a:prstGeom>
          <a:noFill/>
        </p:spPr>
        <p:txBody>
          <a:bodyPr wrap="square" lIns="18288" rIns="18288" tIns="18288" bIns="18288" anchor="t">
            <a:spAutoFit/>
          </a:bodyPr>
          <a:lstStyle/>
          <a:p>
            <a:pPr algn="r">
              <a:lnSpc>
                <a:spcPct val="105000"/>
              </a:lnSpc>
              <a:spcBef>
                <a:spcPts val="0"/>
              </a:spcBef>
              <a:spcAft>
                <a:spcPts val="0"/>
              </a:spcAft>
              <a:defRPr sz="1100" b="0">
                <a:solidFill>
                  <a:srgbClr val="5C6A70"/>
                </a:solidFill>
                <a:latin typeface="Noto Sans"/>
              </a:defRPr>
            </a:pPr>
            <a:r>
              <a:t>GCS bucket -&gt; Compute image</a:t>
            </a:r>
          </a:p>
        </p:txBody>
      </p:sp>
      <p:sp>
        <p:nvSpPr>
          <p:cNvPr id="20" name="Rounded Rectangle 19"/>
          <p:cNvSpPr/>
          <p:nvPr/>
        </p:nvSpPr>
        <p:spPr>
          <a:xfrm>
            <a:off x="6986016" y="2862072"/>
            <a:ext cx="4526280" cy="786384"/>
          </a:xfrm>
          <a:prstGeom prst="roundRect">
            <a:avLst/>
          </a:prstGeom>
          <a:solidFill>
            <a:srgbClr val="FFFFFF"/>
          </a:solidFill>
          <a:ln w="12700">
            <a:solidFill>
              <a:srgbClr val="CAD2D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7223760" y="3090672"/>
            <a:ext cx="1737360" cy="310896"/>
          </a:xfrm>
          <a:prstGeom prst="rect">
            <a:avLst/>
          </a:prstGeom>
          <a:noFill/>
        </p:spPr>
        <p:txBody>
          <a:bodyPr wrap="square" lIns="18288" rIns="18288" tIns="18288" bIns="18288" anchor="t">
            <a:spAutoFit/>
          </a:bodyPr>
          <a:lstStyle/>
          <a:p>
            <a:pPr algn="l">
              <a:lnSpc>
                <a:spcPct val="105000"/>
              </a:lnSpc>
              <a:spcBef>
                <a:spcPts val="0"/>
              </a:spcBef>
              <a:spcAft>
                <a:spcPts val="0"/>
              </a:spcAft>
              <a:defRPr sz="1400" b="1">
                <a:solidFill>
                  <a:srgbClr val="17242A"/>
                </a:solidFill>
                <a:latin typeface="Noto Sans"/>
              </a:defRPr>
            </a:pPr>
            <a:r>
              <a:t>OpenStack</a:t>
            </a:r>
          </a:p>
        </p:txBody>
      </p:sp>
      <p:sp>
        <p:nvSpPr>
          <p:cNvPr id="22" name="TextBox 21"/>
          <p:cNvSpPr txBox="1"/>
          <p:nvPr/>
        </p:nvSpPr>
        <p:spPr>
          <a:xfrm>
            <a:off x="8961120" y="3118104"/>
            <a:ext cx="2377440" cy="274320"/>
          </a:xfrm>
          <a:prstGeom prst="rect">
            <a:avLst/>
          </a:prstGeom>
          <a:noFill/>
        </p:spPr>
        <p:txBody>
          <a:bodyPr wrap="square" lIns="18288" rIns="18288" tIns="18288" bIns="18288" anchor="t">
            <a:spAutoFit/>
          </a:bodyPr>
          <a:lstStyle/>
          <a:p>
            <a:pPr algn="r">
              <a:lnSpc>
                <a:spcPct val="105000"/>
              </a:lnSpc>
              <a:spcBef>
                <a:spcPts val="0"/>
              </a:spcBef>
              <a:spcAft>
                <a:spcPts val="0"/>
              </a:spcAft>
              <a:defRPr sz="1100" b="0">
                <a:solidFill>
                  <a:srgbClr val="5C6A70"/>
                </a:solidFill>
                <a:latin typeface="Noto Sans"/>
              </a:defRPr>
            </a:pPr>
            <a:r>
              <a:t>Glance upload</a:t>
            </a:r>
          </a:p>
        </p:txBody>
      </p:sp>
      <p:sp>
        <p:nvSpPr>
          <p:cNvPr id="23" name="Rounded Rectangle 22"/>
          <p:cNvSpPr/>
          <p:nvPr/>
        </p:nvSpPr>
        <p:spPr>
          <a:xfrm>
            <a:off x="6986016" y="3703320"/>
            <a:ext cx="1316736" cy="292608"/>
          </a:xfrm>
          <a:prstGeom prst="roundRect">
            <a:avLst/>
          </a:prstGeom>
          <a:solidFill>
            <a:srgbClr val="D95D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6986016" y="3712463"/>
            <a:ext cx="1316736" cy="256032"/>
          </a:xfrm>
          <a:prstGeom prst="rect">
            <a:avLst/>
          </a:prstGeom>
          <a:noFill/>
        </p:spPr>
        <p:txBody>
          <a:bodyPr wrap="square" lIns="18288" rIns="18288" tIns="18288" bIns="18288" anchor="ctr">
            <a:spAutoFit/>
          </a:bodyPr>
          <a:lstStyle/>
          <a:p>
            <a:pPr algn="ctr">
              <a:lnSpc>
                <a:spcPct val="105000"/>
              </a:lnSpc>
              <a:spcBef>
                <a:spcPts val="0"/>
              </a:spcBef>
              <a:spcAft>
                <a:spcPts val="0"/>
              </a:spcAft>
              <a:defRPr sz="1000" b="1">
                <a:solidFill>
                  <a:srgbClr val="FFFFFF"/>
                </a:solidFill>
                <a:latin typeface="Noto Sans"/>
              </a:defRPr>
            </a:pPr>
            <a:r>
              <a:t>CONVERT</a:t>
            </a:r>
          </a:p>
        </p:txBody>
      </p:sp>
      <p:sp>
        <p:nvSpPr>
          <p:cNvPr id="25" name="Rounded Rectangle 24"/>
          <p:cNvSpPr/>
          <p:nvPr/>
        </p:nvSpPr>
        <p:spPr>
          <a:xfrm>
            <a:off x="6986016" y="4114800"/>
            <a:ext cx="1143000" cy="786384"/>
          </a:xfrm>
          <a:prstGeom prst="roundRect">
            <a:avLst/>
          </a:prstGeom>
          <a:solidFill>
            <a:srgbClr val="F4E2D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7114032" y="4315968"/>
            <a:ext cx="886968" cy="320040"/>
          </a:xfrm>
          <a:prstGeom prst="rect">
            <a:avLst/>
          </a:prstGeom>
          <a:noFill/>
        </p:spPr>
        <p:txBody>
          <a:bodyPr wrap="square" lIns="18288" rIns="18288" tIns="18288" bIns="18288" anchor="t">
            <a:spAutoFit/>
          </a:bodyPr>
          <a:lstStyle/>
          <a:p>
            <a:pPr algn="ctr">
              <a:lnSpc>
                <a:spcPct val="105000"/>
              </a:lnSpc>
              <a:spcBef>
                <a:spcPts val="0"/>
              </a:spcBef>
              <a:spcAft>
                <a:spcPts val="0"/>
              </a:spcAft>
              <a:defRPr sz="1800" b="1">
                <a:solidFill>
                  <a:srgbClr val="D95D43"/>
                </a:solidFill>
                <a:latin typeface="Noto Sans"/>
              </a:defRPr>
            </a:pPr>
            <a:r>
              <a:t>OVA</a:t>
            </a:r>
          </a:p>
        </p:txBody>
      </p:sp>
      <p:sp>
        <p:nvSpPr>
          <p:cNvPr id="27" name="Chevron 26"/>
          <p:cNvSpPr/>
          <p:nvPr/>
        </p:nvSpPr>
        <p:spPr>
          <a:xfrm>
            <a:off x="8302752" y="4279392"/>
            <a:ext cx="347472" cy="411480"/>
          </a:xfrm>
          <a:prstGeom prst="chevron">
            <a:avLst/>
          </a:prstGeom>
          <a:solidFill>
            <a:srgbClr val="CAD2D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Rounded Rectangle 27"/>
          <p:cNvSpPr/>
          <p:nvPr/>
        </p:nvSpPr>
        <p:spPr>
          <a:xfrm>
            <a:off x="8823960" y="3813048"/>
            <a:ext cx="2688336" cy="713232"/>
          </a:xfrm>
          <a:prstGeom prst="roundRect">
            <a:avLst/>
          </a:prstGeom>
          <a:solidFill>
            <a:srgbClr val="FFFFFF"/>
          </a:solidFill>
          <a:ln w="12700">
            <a:solidFill>
              <a:srgbClr val="CAD2D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9015984" y="4014215"/>
            <a:ext cx="822960" cy="274320"/>
          </a:xfrm>
          <a:prstGeom prst="rect">
            <a:avLst/>
          </a:prstGeom>
          <a:noFill/>
        </p:spPr>
        <p:txBody>
          <a:bodyPr wrap="square" lIns="18288" rIns="18288" tIns="18288" bIns="18288" anchor="t">
            <a:spAutoFit/>
          </a:bodyPr>
          <a:lstStyle/>
          <a:p>
            <a:pPr algn="l">
              <a:lnSpc>
                <a:spcPct val="105000"/>
              </a:lnSpc>
              <a:spcBef>
                <a:spcPts val="0"/>
              </a:spcBef>
              <a:spcAft>
                <a:spcPts val="0"/>
              </a:spcAft>
              <a:defRPr sz="1300" b="1">
                <a:solidFill>
                  <a:srgbClr val="17242A"/>
                </a:solidFill>
                <a:latin typeface="Noto Sans"/>
              </a:defRPr>
            </a:pPr>
            <a:r>
              <a:t>AWS</a:t>
            </a:r>
          </a:p>
        </p:txBody>
      </p:sp>
      <p:sp>
        <p:nvSpPr>
          <p:cNvPr id="30" name="TextBox 29"/>
          <p:cNvSpPr txBox="1"/>
          <p:nvPr/>
        </p:nvSpPr>
        <p:spPr>
          <a:xfrm>
            <a:off x="9784080" y="4041648"/>
            <a:ext cx="1600200" cy="274320"/>
          </a:xfrm>
          <a:prstGeom prst="rect">
            <a:avLst/>
          </a:prstGeom>
          <a:noFill/>
        </p:spPr>
        <p:txBody>
          <a:bodyPr wrap="square" lIns="18288" rIns="18288" tIns="18288" bIns="18288" anchor="t">
            <a:spAutoFit/>
          </a:bodyPr>
          <a:lstStyle/>
          <a:p>
            <a:pPr algn="r">
              <a:lnSpc>
                <a:spcPct val="105000"/>
              </a:lnSpc>
              <a:spcBef>
                <a:spcPts val="0"/>
              </a:spcBef>
              <a:spcAft>
                <a:spcPts val="0"/>
              </a:spcAft>
              <a:defRPr sz="1000" b="0">
                <a:solidFill>
                  <a:srgbClr val="5C6A70"/>
                </a:solidFill>
                <a:latin typeface="Noto Sans"/>
              </a:defRPr>
            </a:pPr>
            <a:r>
              <a:t>S3 -&gt; AMI</a:t>
            </a:r>
          </a:p>
        </p:txBody>
      </p:sp>
      <p:sp>
        <p:nvSpPr>
          <p:cNvPr id="31" name="Rounded Rectangle 30"/>
          <p:cNvSpPr/>
          <p:nvPr/>
        </p:nvSpPr>
        <p:spPr>
          <a:xfrm>
            <a:off x="8823960" y="4745736"/>
            <a:ext cx="2688336" cy="713232"/>
          </a:xfrm>
          <a:prstGeom prst="roundRect">
            <a:avLst/>
          </a:prstGeom>
          <a:solidFill>
            <a:srgbClr val="FFFFFF"/>
          </a:solidFill>
          <a:ln w="12700">
            <a:solidFill>
              <a:srgbClr val="CAD2D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TextBox 31"/>
          <p:cNvSpPr txBox="1"/>
          <p:nvPr/>
        </p:nvSpPr>
        <p:spPr>
          <a:xfrm>
            <a:off x="9015984" y="4946903"/>
            <a:ext cx="822960" cy="274320"/>
          </a:xfrm>
          <a:prstGeom prst="rect">
            <a:avLst/>
          </a:prstGeom>
          <a:noFill/>
        </p:spPr>
        <p:txBody>
          <a:bodyPr wrap="square" lIns="18288" rIns="18288" tIns="18288" bIns="18288" anchor="t">
            <a:spAutoFit/>
          </a:bodyPr>
          <a:lstStyle/>
          <a:p>
            <a:pPr algn="l">
              <a:lnSpc>
                <a:spcPct val="105000"/>
              </a:lnSpc>
              <a:spcBef>
                <a:spcPts val="0"/>
              </a:spcBef>
              <a:spcAft>
                <a:spcPts val="0"/>
              </a:spcAft>
              <a:defRPr sz="1300" b="1">
                <a:solidFill>
                  <a:srgbClr val="17242A"/>
                </a:solidFill>
                <a:latin typeface="Noto Sans"/>
              </a:defRPr>
            </a:pPr>
            <a:r>
              <a:t>vSphere</a:t>
            </a:r>
          </a:p>
        </p:txBody>
      </p:sp>
      <p:sp>
        <p:nvSpPr>
          <p:cNvPr id="33" name="TextBox 32"/>
          <p:cNvSpPr txBox="1"/>
          <p:nvPr/>
        </p:nvSpPr>
        <p:spPr>
          <a:xfrm>
            <a:off x="9784080" y="4974336"/>
            <a:ext cx="1600200" cy="274320"/>
          </a:xfrm>
          <a:prstGeom prst="rect">
            <a:avLst/>
          </a:prstGeom>
          <a:noFill/>
        </p:spPr>
        <p:txBody>
          <a:bodyPr wrap="square" lIns="18288" rIns="18288" tIns="18288" bIns="18288" anchor="t">
            <a:spAutoFit/>
          </a:bodyPr>
          <a:lstStyle/>
          <a:p>
            <a:pPr algn="r">
              <a:lnSpc>
                <a:spcPct val="105000"/>
              </a:lnSpc>
              <a:spcBef>
                <a:spcPts val="0"/>
              </a:spcBef>
              <a:spcAft>
                <a:spcPts val="0"/>
              </a:spcAft>
              <a:defRPr sz="1000" b="0">
                <a:solidFill>
                  <a:srgbClr val="5C6A70"/>
                </a:solidFill>
                <a:latin typeface="Noto Sans"/>
              </a:defRPr>
            </a:pPr>
            <a:r>
              <a:t>library OVA / template</a:t>
            </a:r>
          </a:p>
        </p:txBody>
      </p:sp>
      <p:sp>
        <p:nvSpPr>
          <p:cNvPr id="35" name="TextBox 34"/>
          <p:cNvSpPr txBox="1"/>
          <p:nvPr/>
        </p:nvSpPr>
        <p:spPr>
          <a:xfrm>
            <a:off x="566928" y="6510528"/>
            <a:ext cx="7315200" cy="182880"/>
          </a:xfrm>
          <a:prstGeom prst="rect">
            <a:avLst/>
          </a:prstGeom>
          <a:noFill/>
        </p:spPr>
        <p:txBody>
          <a:bodyPr wrap="square" lIns="18288" rIns="18288" tIns="18288" bIns="18288" anchor="t">
            <a:spAutoFit/>
          </a:bodyPr>
          <a:lstStyle/>
          <a:p>
            <a:pPr algn="l">
              <a:lnSpc>
                <a:spcPct val="105000"/>
              </a:lnSpc>
              <a:spcBef>
                <a:spcPts val="0"/>
              </a:spcBef>
              <a:spcAft>
                <a:spcPts val="0"/>
              </a:spcAft>
              <a:defRPr sz="750" b="1">
                <a:solidFill>
                  <a:srgbClr val="5C6A70"/>
                </a:solidFill>
                <a:latin typeface="Noto Sans"/>
              </a:defRPr>
            </a:pPr>
            <a:r>
              <a:t>LINUX INFRASTRUCTURE  |  DESIGN, DELIVERY, OPERATIONS</a:t>
            </a:r>
          </a:p>
        </p:txBody>
      </p:sp>
      <p:sp>
        <p:nvSpPr>
          <p:cNvPr id="36" name="TextBox 35"/>
          <p:cNvSpPr txBox="1"/>
          <p:nvPr/>
        </p:nvSpPr>
        <p:spPr>
          <a:xfrm>
            <a:off x="11109960" y="6510528"/>
            <a:ext cx="502920" cy="182880"/>
          </a:xfrm>
          <a:prstGeom prst="rect">
            <a:avLst/>
          </a:prstGeom>
          <a:noFill/>
        </p:spPr>
        <p:txBody>
          <a:bodyPr wrap="square" lIns="18288" rIns="18288" tIns="18288" bIns="18288" anchor="t">
            <a:spAutoFit/>
          </a:bodyPr>
          <a:lstStyle/>
          <a:p>
            <a:pPr algn="r">
              <a:lnSpc>
                <a:spcPct val="105000"/>
              </a:lnSpc>
              <a:spcBef>
                <a:spcPts val="0"/>
              </a:spcBef>
              <a:spcAft>
                <a:spcPts val="0"/>
              </a:spcAft>
              <a:defRPr sz="800" b="1">
                <a:solidFill>
                  <a:srgbClr val="5C6A70"/>
                </a:solidFill>
                <a:latin typeface="Noto Sans"/>
              </a:defRPr>
            </a:pPr>
            <a:r>
              <a:t>3</a:t>
            </a:r>
          </a:p>
        </p:txBody>
      </p:sp>
      <p:cxnSp>
        <p:nvCxnSpPr>
          <p:cNvPr id="37" name="Connector 36"/>
          <p:cNvCxnSpPr/>
          <p:nvPr/>
        </p:nvCxnSpPr>
        <p:spPr>
          <a:xfrm>
            <a:off x="4800600" y="3666744"/>
            <a:ext cx="0" cy="941832"/>
          </a:xfrm>
          <a:prstGeom prst="line">
            <a:avLst/>
          </a:prstGeom>
          <a:ln w="25400">
            <a:solidFill>
              <a:srgbClr val="008189"/>
            </a:solidFill>
          </a:ln>
        </p:spPr>
        <p:style>
          <a:lnRef idx="2">
            <a:schemeClr val="accent1"/>
          </a:lnRef>
          <a:fillRef idx="0">
            <a:schemeClr val="accent1"/>
          </a:fillRef>
          <a:effectRef idx="1">
            <a:schemeClr val="accent1"/>
          </a:effectRef>
          <a:fontRef idx="minor">
            <a:schemeClr val="tx1"/>
          </a:fontRef>
        </p:style>
      </p:cxnSp>
      <p:sp>
        <p:nvSpPr>
          <p:cNvPr id="38" name="Rounded Rectangle 37"/>
          <p:cNvSpPr/>
          <p:nvPr/>
        </p:nvSpPr>
        <p:spPr>
          <a:xfrm>
            <a:off x="713232" y="4645152"/>
            <a:ext cx="5166360" cy="1078992"/>
          </a:xfrm>
          <a:prstGeom prst="roundRect">
            <a:avLst/>
          </a:prstGeom>
          <a:solidFill>
            <a:srgbClr val="E6F3F2"/>
          </a:solidFill>
          <a:ln w="12700">
            <a:solidFill>
              <a:srgbClr val="A6C3C1"/>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9" name="TextBox 38"/>
          <p:cNvSpPr txBox="1"/>
          <p:nvPr/>
        </p:nvSpPr>
        <p:spPr>
          <a:xfrm>
            <a:off x="932688" y="4791456"/>
            <a:ext cx="1051560" cy="283464"/>
          </a:xfrm>
          <a:prstGeom prst="rect">
            <a:avLst/>
          </a:prstGeom>
          <a:noFill/>
        </p:spPr>
        <p:txBody>
          <a:bodyPr wrap="none" lIns="0" rIns="0" tIns="0" bIns="0">
            <a:spAutoFit/>
          </a:bodyPr>
          <a:lstStyle/>
          <a:p>
            <a:r>
              <a:rPr sz="1300" b="1">
                <a:solidFill>
                  <a:srgbClr val="008189"/>
                </a:solidFill>
                <a:latin typeface="Aptos"/>
              </a:rPr>
              <a:t>AZURE</a:t>
            </a:r>
          </a:p>
        </p:txBody>
      </p:sp>
      <p:sp>
        <p:nvSpPr>
          <p:cNvPr id="40" name="TextBox 39"/>
          <p:cNvSpPr txBox="1"/>
          <p:nvPr/>
        </p:nvSpPr>
        <p:spPr>
          <a:xfrm>
            <a:off x="1938528" y="4773168"/>
            <a:ext cx="3712463" cy="310896"/>
          </a:xfrm>
          <a:prstGeom prst="rect">
            <a:avLst/>
          </a:prstGeom>
          <a:noFill/>
        </p:spPr>
        <p:txBody>
          <a:bodyPr wrap="none" lIns="0" rIns="0" tIns="0" bIns="0">
            <a:spAutoFit/>
          </a:bodyPr>
          <a:lstStyle/>
          <a:p>
            <a:r>
              <a:rPr sz="1400" b="1">
                <a:solidFill>
                  <a:srgbClr val="192A31"/>
                </a:solidFill>
                <a:latin typeface="Aptos"/>
              </a:rPr>
              <a:t>QCOW2 → fixed VHD → Blob Storage</a:t>
            </a:r>
          </a:p>
        </p:txBody>
      </p:sp>
      <p:sp>
        <p:nvSpPr>
          <p:cNvPr id="41" name="TextBox 40"/>
          <p:cNvSpPr txBox="1"/>
          <p:nvPr/>
        </p:nvSpPr>
        <p:spPr>
          <a:xfrm>
            <a:off x="932688" y="5212080"/>
            <a:ext cx="4663440" cy="310896"/>
          </a:xfrm>
          <a:prstGeom prst="rect">
            <a:avLst/>
          </a:prstGeom>
          <a:noFill/>
        </p:spPr>
        <p:txBody>
          <a:bodyPr wrap="none" lIns="0" rIns="0" tIns="0" bIns="0">
            <a:spAutoFit/>
          </a:bodyPr>
          <a:lstStyle/>
          <a:p>
            <a:r>
              <a:rPr sz="1400" b="0">
                <a:solidFill>
                  <a:srgbClr val="556971"/>
                </a:solidFill>
                <a:latin typeface="Aptos"/>
              </a:rPr>
              <a:t>Managed image + catalog entry</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4F6F3"/>
        </a:solidFill>
        <a:effectLst/>
      </p:bgPr>
    </p:bg>
    <p:spTree>
      <p:nvGrpSpPr>
        <p:cNvPr id="1" name=""/>
        <p:cNvGrpSpPr/>
        <p:nvPr/>
      </p:nvGrpSpPr>
      <p:grpSpPr/>
      <p:sp>
        <p:nvSpPr>
          <p:cNvPr id="2" name="TextBox 1"/>
          <p:cNvSpPr txBox="1"/>
          <p:nvPr/>
        </p:nvSpPr>
        <p:spPr>
          <a:xfrm>
            <a:off x="566928" y="256032"/>
            <a:ext cx="502920" cy="274320"/>
          </a:xfrm>
          <a:prstGeom prst="rect">
            <a:avLst/>
          </a:prstGeom>
          <a:noFill/>
        </p:spPr>
        <p:txBody>
          <a:bodyPr wrap="square" lIns="18288" rIns="18288" tIns="18288" bIns="18288" anchor="t">
            <a:spAutoFit/>
          </a:bodyPr>
          <a:lstStyle/>
          <a:p>
            <a:pPr algn="l">
              <a:lnSpc>
                <a:spcPct val="105000"/>
              </a:lnSpc>
              <a:spcBef>
                <a:spcPts val="0"/>
              </a:spcBef>
              <a:spcAft>
                <a:spcPts val="0"/>
              </a:spcAft>
              <a:defRPr sz="1000" b="1">
                <a:solidFill>
                  <a:srgbClr val="D95D43"/>
                </a:solidFill>
                <a:latin typeface="Noto Sans"/>
              </a:defRPr>
            </a:pPr>
            <a:r>
              <a:t>04</a:t>
            </a:r>
          </a:p>
        </p:txBody>
      </p:sp>
      <p:sp>
        <p:nvSpPr>
          <p:cNvPr id="3" name="TextBox 2"/>
          <p:cNvSpPr txBox="1"/>
          <p:nvPr/>
        </p:nvSpPr>
        <p:spPr>
          <a:xfrm>
            <a:off x="1078992" y="256032"/>
            <a:ext cx="4114800" cy="274320"/>
          </a:xfrm>
          <a:prstGeom prst="rect">
            <a:avLst/>
          </a:prstGeom>
          <a:noFill/>
        </p:spPr>
        <p:txBody>
          <a:bodyPr wrap="square" lIns="18288" rIns="18288" tIns="18288" bIns="18288" anchor="t">
            <a:spAutoFit/>
          </a:bodyPr>
          <a:lstStyle/>
          <a:p>
            <a:pPr algn="l">
              <a:lnSpc>
                <a:spcPct val="105000"/>
              </a:lnSpc>
              <a:spcBef>
                <a:spcPts val="0"/>
              </a:spcBef>
              <a:spcAft>
                <a:spcPts val="0"/>
              </a:spcAft>
              <a:defRPr sz="900" b="1">
                <a:solidFill>
                  <a:srgbClr val="5C6A70"/>
                </a:solidFill>
                <a:latin typeface="Noto Sans"/>
              </a:defRPr>
            </a:pPr>
            <a:r>
              <a:t>TERRAFORM DEPLOYMENT</a:t>
            </a:r>
          </a:p>
        </p:txBody>
      </p:sp>
      <p:sp>
        <p:nvSpPr>
          <p:cNvPr id="4" name="TextBox 3"/>
          <p:cNvSpPr txBox="1"/>
          <p:nvPr/>
        </p:nvSpPr>
        <p:spPr>
          <a:xfrm>
            <a:off x="566928" y="566928"/>
            <a:ext cx="10972800" cy="502920"/>
          </a:xfrm>
          <a:prstGeom prst="rect">
            <a:avLst/>
          </a:prstGeom>
          <a:noFill/>
        </p:spPr>
        <p:txBody>
          <a:bodyPr wrap="square" lIns="18288" rIns="18288" tIns="18288" bIns="18288" anchor="t">
            <a:spAutoFit/>
          </a:bodyPr>
          <a:lstStyle/>
          <a:p>
            <a:pPr algn="l">
              <a:lnSpc>
                <a:spcPct val="105000"/>
              </a:lnSpc>
              <a:spcBef>
                <a:spcPts val="0"/>
              </a:spcBef>
              <a:spcAft>
                <a:spcPts val="0"/>
              </a:spcAft>
              <a:defRPr sz="2500" b="1">
                <a:solidFill>
                  <a:srgbClr val="17242A"/>
                </a:solidFill>
                <a:latin typeface="Noto Sans"/>
              </a:defRPr>
            </a:pPr>
            <a:r>
              <a:t>The catalog is the deployment contract</a:t>
            </a:r>
          </a:p>
        </p:txBody>
      </p:sp>
      <p:sp>
        <p:nvSpPr>
          <p:cNvPr id="5" name="Rectangle 4"/>
          <p:cNvSpPr/>
          <p:nvPr/>
        </p:nvSpPr>
        <p:spPr>
          <a:xfrm>
            <a:off x="566928" y="1170432"/>
            <a:ext cx="11045952" cy="22860"/>
          </a:xfrm>
          <a:prstGeom prst="rect">
            <a:avLst/>
          </a:prstGeom>
          <a:solidFill>
            <a:srgbClr val="CAD2D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ounded Rectangle 5"/>
          <p:cNvSpPr/>
          <p:nvPr/>
        </p:nvSpPr>
        <p:spPr>
          <a:xfrm>
            <a:off x="640080" y="1444752"/>
            <a:ext cx="1508760" cy="292608"/>
          </a:xfrm>
          <a:prstGeom prst="roundRect">
            <a:avLst/>
          </a:prstGeom>
          <a:solidFill>
            <a:srgbClr val="D95D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640080" y="1453896"/>
            <a:ext cx="1508760" cy="256032"/>
          </a:xfrm>
          <a:prstGeom prst="rect">
            <a:avLst/>
          </a:prstGeom>
          <a:noFill/>
        </p:spPr>
        <p:txBody>
          <a:bodyPr wrap="square" lIns="18288" rIns="18288" tIns="18288" bIns="18288" anchor="ctr">
            <a:spAutoFit/>
          </a:bodyPr>
          <a:lstStyle/>
          <a:p>
            <a:pPr algn="ctr">
              <a:lnSpc>
                <a:spcPct val="105000"/>
              </a:lnSpc>
              <a:spcBef>
                <a:spcPts val="0"/>
              </a:spcBef>
              <a:spcAft>
                <a:spcPts val="0"/>
              </a:spcAft>
              <a:defRPr sz="1000" b="1">
                <a:solidFill>
                  <a:srgbClr val="FFFFFF"/>
                </a:solidFill>
                <a:latin typeface="Noto Sans"/>
              </a:defRPr>
            </a:pPr>
            <a:r>
              <a:t>CATALOG FIELDS</a:t>
            </a:r>
          </a:p>
        </p:txBody>
      </p:sp>
      <p:sp>
        <p:nvSpPr>
          <p:cNvPr id="8" name="Rounded Rectangle 7"/>
          <p:cNvSpPr/>
          <p:nvPr/>
        </p:nvSpPr>
        <p:spPr>
          <a:xfrm>
            <a:off x="640080" y="1847088"/>
            <a:ext cx="3474720" cy="2423160"/>
          </a:xfrm>
          <a:prstGeom prst="roundRect">
            <a:avLst/>
          </a:prstGeom>
          <a:solidFill>
            <a:srgbClr val="122D3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22960" y="2084831"/>
            <a:ext cx="1737360" cy="274320"/>
          </a:xfrm>
          <a:prstGeom prst="rect">
            <a:avLst/>
          </a:prstGeom>
          <a:noFill/>
        </p:spPr>
        <p:txBody>
          <a:bodyPr wrap="square" lIns="18288" rIns="18288" tIns="18288" bIns="18288" anchor="t">
            <a:spAutoFit/>
          </a:bodyPr>
          <a:lstStyle/>
          <a:p>
            <a:pPr algn="l">
              <a:lnSpc>
                <a:spcPct val="105000"/>
              </a:lnSpc>
              <a:spcBef>
                <a:spcPts val="0"/>
              </a:spcBef>
              <a:spcAft>
                <a:spcPts val="0"/>
              </a:spcAft>
              <a:defRPr sz="950" b="0">
                <a:solidFill>
                  <a:srgbClr val="8CC9C9"/>
                </a:solidFill>
                <a:latin typeface="DejaVu Sans Mono"/>
              </a:defRPr>
            </a:pPr>
            <a:r>
              <a:t>image_logical_name:</a:t>
            </a:r>
          </a:p>
        </p:txBody>
      </p:sp>
      <p:sp>
        <p:nvSpPr>
          <p:cNvPr id="10" name="TextBox 9"/>
          <p:cNvSpPr txBox="1"/>
          <p:nvPr/>
        </p:nvSpPr>
        <p:spPr>
          <a:xfrm>
            <a:off x="2560320" y="2084831"/>
            <a:ext cx="1417320" cy="274320"/>
          </a:xfrm>
          <a:prstGeom prst="rect">
            <a:avLst/>
          </a:prstGeom>
          <a:noFill/>
        </p:spPr>
        <p:txBody>
          <a:bodyPr wrap="square" lIns="18288" rIns="18288" tIns="18288" bIns="18288" anchor="t">
            <a:spAutoFit/>
          </a:bodyPr>
          <a:lstStyle/>
          <a:p>
            <a:pPr algn="r">
              <a:lnSpc>
                <a:spcPct val="105000"/>
              </a:lnSpc>
              <a:spcBef>
                <a:spcPts val="0"/>
              </a:spcBef>
              <a:spcAft>
                <a:spcPts val="0"/>
              </a:spcAft>
              <a:defRPr sz="950" b="0">
                <a:solidFill>
                  <a:srgbClr val="FFFFFF"/>
                </a:solidFill>
                <a:latin typeface="DejaVu Sans Mono"/>
              </a:defRPr>
            </a:pPr>
            <a:r>
              <a:t>ubuntu26041-base</a:t>
            </a:r>
          </a:p>
        </p:txBody>
      </p:sp>
      <p:sp>
        <p:nvSpPr>
          <p:cNvPr id="11" name="TextBox 10"/>
          <p:cNvSpPr txBox="1"/>
          <p:nvPr/>
        </p:nvSpPr>
        <p:spPr>
          <a:xfrm>
            <a:off x="822960" y="2286000"/>
            <a:ext cx="1737360" cy="274320"/>
          </a:xfrm>
          <a:prstGeom prst="rect">
            <a:avLst/>
          </a:prstGeom>
          <a:noFill/>
        </p:spPr>
        <p:txBody>
          <a:bodyPr wrap="square" lIns="18288" rIns="18288" tIns="18288" bIns="18288" anchor="t">
            <a:spAutoFit/>
          </a:bodyPr>
          <a:lstStyle/>
          <a:p>
            <a:pPr algn="l">
              <a:lnSpc>
                <a:spcPct val="105000"/>
              </a:lnSpc>
              <a:spcBef>
                <a:spcPts val="0"/>
              </a:spcBef>
              <a:spcAft>
                <a:spcPts val="0"/>
              </a:spcAft>
              <a:defRPr sz="950" b="0">
                <a:solidFill>
                  <a:srgbClr val="8CC9C9"/>
                </a:solidFill>
                <a:latin typeface="DejaVu Sans Mono"/>
              </a:defRPr>
            </a:pPr>
            <a:r>
              <a:t>image_artifact_id:</a:t>
            </a:r>
          </a:p>
        </p:txBody>
      </p:sp>
      <p:sp>
        <p:nvSpPr>
          <p:cNvPr id="12" name="TextBox 11"/>
          <p:cNvSpPr txBox="1"/>
          <p:nvPr/>
        </p:nvSpPr>
        <p:spPr>
          <a:xfrm>
            <a:off x="2560320" y="2286000"/>
            <a:ext cx="1417320" cy="274320"/>
          </a:xfrm>
          <a:prstGeom prst="rect">
            <a:avLst/>
          </a:prstGeom>
          <a:noFill/>
        </p:spPr>
        <p:txBody>
          <a:bodyPr wrap="square" lIns="18288" rIns="18288" tIns="18288" bIns="18288" anchor="t">
            <a:spAutoFit/>
          </a:bodyPr>
          <a:lstStyle/>
          <a:p>
            <a:pPr algn="r">
              <a:lnSpc>
                <a:spcPct val="105000"/>
              </a:lnSpc>
              <a:spcBef>
                <a:spcPts val="0"/>
              </a:spcBef>
              <a:spcAft>
                <a:spcPts val="0"/>
              </a:spcAft>
              <a:defRPr sz="950" b="0">
                <a:solidFill>
                  <a:srgbClr val="FFFFFF"/>
                </a:solidFill>
                <a:latin typeface="DejaVu Sans Mono"/>
              </a:defRPr>
            </a:pPr>
            <a:r>
              <a:t>provider image ID</a:t>
            </a:r>
          </a:p>
        </p:txBody>
      </p:sp>
      <p:sp>
        <p:nvSpPr>
          <p:cNvPr id="13" name="TextBox 12"/>
          <p:cNvSpPr txBox="1"/>
          <p:nvPr/>
        </p:nvSpPr>
        <p:spPr>
          <a:xfrm>
            <a:off x="822960" y="2487168"/>
            <a:ext cx="1737360" cy="274320"/>
          </a:xfrm>
          <a:prstGeom prst="rect">
            <a:avLst/>
          </a:prstGeom>
          <a:noFill/>
        </p:spPr>
        <p:txBody>
          <a:bodyPr wrap="square" lIns="18288" rIns="18288" tIns="18288" bIns="18288" anchor="t">
            <a:spAutoFit/>
          </a:bodyPr>
          <a:lstStyle/>
          <a:p>
            <a:pPr algn="l">
              <a:lnSpc>
                <a:spcPct val="105000"/>
              </a:lnSpc>
              <a:spcBef>
                <a:spcPts val="0"/>
              </a:spcBef>
              <a:spcAft>
                <a:spcPts val="0"/>
              </a:spcAft>
              <a:defRPr sz="950" b="0">
                <a:solidFill>
                  <a:srgbClr val="8CC9C9"/>
                </a:solidFill>
                <a:latin typeface="DejaVu Sans Mono"/>
              </a:defRPr>
            </a:pPr>
            <a:r>
              <a:t>image_version:</a:t>
            </a:r>
          </a:p>
        </p:txBody>
      </p:sp>
      <p:sp>
        <p:nvSpPr>
          <p:cNvPr id="14" name="TextBox 13"/>
          <p:cNvSpPr txBox="1"/>
          <p:nvPr/>
        </p:nvSpPr>
        <p:spPr>
          <a:xfrm>
            <a:off x="2560320" y="2487168"/>
            <a:ext cx="1417320" cy="274320"/>
          </a:xfrm>
          <a:prstGeom prst="rect">
            <a:avLst/>
          </a:prstGeom>
          <a:noFill/>
        </p:spPr>
        <p:txBody>
          <a:bodyPr wrap="square" lIns="18288" rIns="18288" tIns="18288" bIns="18288" anchor="t">
            <a:spAutoFit/>
          </a:bodyPr>
          <a:lstStyle/>
          <a:p>
            <a:pPr algn="r">
              <a:lnSpc>
                <a:spcPct val="105000"/>
              </a:lnSpc>
              <a:spcBef>
                <a:spcPts val="0"/>
              </a:spcBef>
              <a:spcAft>
                <a:spcPts val="0"/>
              </a:spcAft>
              <a:defRPr sz="950" b="0">
                <a:solidFill>
                  <a:srgbClr val="FFFFFF"/>
                </a:solidFill>
                <a:latin typeface="DejaVu Sans Mono"/>
              </a:defRPr>
            </a:pPr>
            <a:r>
              <a:t>selected run</a:t>
            </a:r>
          </a:p>
        </p:txBody>
      </p:sp>
      <p:sp>
        <p:nvSpPr>
          <p:cNvPr id="15" name="TextBox 14"/>
          <p:cNvSpPr txBox="1"/>
          <p:nvPr/>
        </p:nvSpPr>
        <p:spPr>
          <a:xfrm>
            <a:off x="822960" y="2688336"/>
            <a:ext cx="1737360" cy="274320"/>
          </a:xfrm>
          <a:prstGeom prst="rect">
            <a:avLst/>
          </a:prstGeom>
          <a:noFill/>
        </p:spPr>
        <p:txBody>
          <a:bodyPr wrap="square" lIns="18288" rIns="18288" tIns="18288" bIns="18288" anchor="t">
            <a:spAutoFit/>
          </a:bodyPr>
          <a:lstStyle/>
          <a:p>
            <a:pPr algn="l">
              <a:lnSpc>
                <a:spcPct val="105000"/>
              </a:lnSpc>
              <a:spcBef>
                <a:spcPts val="0"/>
              </a:spcBef>
              <a:spcAft>
                <a:spcPts val="0"/>
              </a:spcAft>
              <a:defRPr sz="950" b="0">
                <a:solidFill>
                  <a:srgbClr val="8CC9C9"/>
                </a:solidFill>
                <a:latin typeface="DejaVu Sans Mono"/>
              </a:defRPr>
            </a:pPr>
            <a:r>
              <a:t>image_boot_mode:</a:t>
            </a:r>
          </a:p>
        </p:txBody>
      </p:sp>
      <p:sp>
        <p:nvSpPr>
          <p:cNvPr id="16" name="TextBox 15"/>
          <p:cNvSpPr txBox="1"/>
          <p:nvPr/>
        </p:nvSpPr>
        <p:spPr>
          <a:xfrm>
            <a:off x="2560320" y="2688336"/>
            <a:ext cx="1417320" cy="274320"/>
          </a:xfrm>
          <a:prstGeom prst="rect">
            <a:avLst/>
          </a:prstGeom>
          <a:noFill/>
        </p:spPr>
        <p:txBody>
          <a:bodyPr wrap="square" lIns="18288" rIns="18288" tIns="18288" bIns="18288" anchor="t">
            <a:spAutoFit/>
          </a:bodyPr>
          <a:lstStyle/>
          <a:p>
            <a:pPr algn="r">
              <a:lnSpc>
                <a:spcPct val="105000"/>
              </a:lnSpc>
              <a:spcBef>
                <a:spcPts val="0"/>
              </a:spcBef>
              <a:spcAft>
                <a:spcPts val="0"/>
              </a:spcAft>
              <a:defRPr sz="950" b="0">
                <a:solidFill>
                  <a:srgbClr val="FFFFFF"/>
                </a:solidFill>
                <a:latin typeface="DejaVu Sans Mono"/>
              </a:defRPr>
            </a:pPr>
            <a:r>
              <a:t>catalog value</a:t>
            </a:r>
          </a:p>
        </p:txBody>
      </p:sp>
      <p:sp>
        <p:nvSpPr>
          <p:cNvPr id="17" name="TextBox 16"/>
          <p:cNvSpPr txBox="1"/>
          <p:nvPr/>
        </p:nvSpPr>
        <p:spPr>
          <a:xfrm>
            <a:off x="822960" y="2889503"/>
            <a:ext cx="1737360" cy="274320"/>
          </a:xfrm>
          <a:prstGeom prst="rect">
            <a:avLst/>
          </a:prstGeom>
          <a:noFill/>
        </p:spPr>
        <p:txBody>
          <a:bodyPr wrap="square" lIns="18288" rIns="18288" tIns="18288" bIns="18288" anchor="t">
            <a:spAutoFit/>
          </a:bodyPr>
          <a:lstStyle/>
          <a:p>
            <a:pPr algn="l">
              <a:lnSpc>
                <a:spcPct val="105000"/>
              </a:lnSpc>
              <a:spcBef>
                <a:spcPts val="0"/>
              </a:spcBef>
              <a:spcAft>
                <a:spcPts val="0"/>
              </a:spcAft>
              <a:defRPr sz="950" b="0">
                <a:solidFill>
                  <a:srgbClr val="8CC9C9"/>
                </a:solidFill>
                <a:latin typeface="DejaVu Sans Mono"/>
              </a:defRPr>
            </a:pPr>
            <a:r>
              <a:t>image_scope:</a:t>
            </a:r>
          </a:p>
        </p:txBody>
      </p:sp>
      <p:sp>
        <p:nvSpPr>
          <p:cNvPr id="18" name="TextBox 17"/>
          <p:cNvSpPr txBox="1"/>
          <p:nvPr/>
        </p:nvSpPr>
        <p:spPr>
          <a:xfrm>
            <a:off x="2560320" y="2889503"/>
            <a:ext cx="1417320" cy="274320"/>
          </a:xfrm>
          <a:prstGeom prst="rect">
            <a:avLst/>
          </a:prstGeom>
          <a:noFill/>
        </p:spPr>
        <p:txBody>
          <a:bodyPr wrap="square" lIns="18288" rIns="18288" tIns="18288" bIns="18288" anchor="t">
            <a:spAutoFit/>
          </a:bodyPr>
          <a:lstStyle/>
          <a:p>
            <a:pPr algn="r">
              <a:lnSpc>
                <a:spcPct val="105000"/>
              </a:lnSpc>
              <a:spcBef>
                <a:spcPts val="0"/>
              </a:spcBef>
              <a:spcAft>
                <a:spcPts val="0"/>
              </a:spcAft>
              <a:defRPr sz="950" b="0">
                <a:solidFill>
                  <a:srgbClr val="FFFFFF"/>
                </a:solidFill>
                <a:latin typeface="DejaVu Sans Mono"/>
              </a:defRPr>
            </a:pPr>
            <a:r>
              <a:t>provider scope</a:t>
            </a:r>
          </a:p>
        </p:txBody>
      </p:sp>
      <p:sp>
        <p:nvSpPr>
          <p:cNvPr id="19" name="TextBox 18"/>
          <p:cNvSpPr txBox="1"/>
          <p:nvPr/>
        </p:nvSpPr>
        <p:spPr>
          <a:xfrm>
            <a:off x="822960" y="3090672"/>
            <a:ext cx="1737360" cy="274320"/>
          </a:xfrm>
          <a:prstGeom prst="rect">
            <a:avLst/>
          </a:prstGeom>
          <a:noFill/>
        </p:spPr>
        <p:txBody>
          <a:bodyPr wrap="square" lIns="18288" rIns="18288" tIns="18288" bIns="18288" anchor="t">
            <a:spAutoFit/>
          </a:bodyPr>
          <a:lstStyle/>
          <a:p>
            <a:pPr algn="l">
              <a:lnSpc>
                <a:spcPct val="105000"/>
              </a:lnSpc>
              <a:spcBef>
                <a:spcPts val="0"/>
              </a:spcBef>
              <a:spcAft>
                <a:spcPts val="0"/>
              </a:spcAft>
              <a:defRPr sz="950" b="0">
                <a:solidFill>
                  <a:srgbClr val="8CC9C9"/>
                </a:solidFill>
                <a:latin typeface="DejaVu Sans Mono"/>
              </a:defRPr>
            </a:pPr>
            <a:r>
              <a:t>instance name:</a:t>
            </a:r>
          </a:p>
        </p:txBody>
      </p:sp>
      <p:sp>
        <p:nvSpPr>
          <p:cNvPr id="20" name="TextBox 19"/>
          <p:cNvSpPr txBox="1"/>
          <p:nvPr/>
        </p:nvSpPr>
        <p:spPr>
          <a:xfrm>
            <a:off x="2560320" y="3090672"/>
            <a:ext cx="1417320" cy="274320"/>
          </a:xfrm>
          <a:prstGeom prst="rect">
            <a:avLst/>
          </a:prstGeom>
          <a:noFill/>
        </p:spPr>
        <p:txBody>
          <a:bodyPr wrap="square" lIns="18288" rIns="18288" tIns="18288" bIns="18288" anchor="t">
            <a:spAutoFit/>
          </a:bodyPr>
          <a:lstStyle/>
          <a:p>
            <a:pPr algn="r">
              <a:lnSpc>
                <a:spcPct val="105000"/>
              </a:lnSpc>
              <a:spcBef>
                <a:spcPts val="0"/>
              </a:spcBef>
              <a:spcAft>
                <a:spcPts val="0"/>
              </a:spcAft>
              <a:defRPr sz="950" b="0">
                <a:solidFill>
                  <a:srgbClr val="FFFFFF"/>
                </a:solidFill>
                <a:latin typeface="DejaVu Sans Mono"/>
              </a:defRPr>
            </a:pPr>
            <a:r>
              <a:t>local setting</a:t>
            </a:r>
          </a:p>
        </p:txBody>
      </p:sp>
      <p:sp>
        <p:nvSpPr>
          <p:cNvPr id="21" name="TextBox 20"/>
          <p:cNvSpPr txBox="1"/>
          <p:nvPr/>
        </p:nvSpPr>
        <p:spPr>
          <a:xfrm>
            <a:off x="822960" y="3291839"/>
            <a:ext cx="1737360" cy="274320"/>
          </a:xfrm>
          <a:prstGeom prst="rect">
            <a:avLst/>
          </a:prstGeom>
          <a:noFill/>
        </p:spPr>
        <p:txBody>
          <a:bodyPr wrap="square" lIns="18288" rIns="18288" tIns="18288" bIns="18288" anchor="t">
            <a:spAutoFit/>
          </a:bodyPr>
          <a:lstStyle/>
          <a:p>
            <a:pPr algn="l">
              <a:lnSpc>
                <a:spcPct val="105000"/>
              </a:lnSpc>
              <a:spcBef>
                <a:spcPts val="0"/>
              </a:spcBef>
              <a:spcAft>
                <a:spcPts val="0"/>
              </a:spcAft>
              <a:defRPr sz="950" b="0">
                <a:solidFill>
                  <a:srgbClr val="8CC9C9"/>
                </a:solidFill>
                <a:latin typeface="DejaVu Sans Mono"/>
              </a:defRPr>
            </a:pPr>
            <a:r>
              <a:t>network / size:</a:t>
            </a:r>
          </a:p>
        </p:txBody>
      </p:sp>
      <p:sp>
        <p:nvSpPr>
          <p:cNvPr id="22" name="TextBox 21"/>
          <p:cNvSpPr txBox="1"/>
          <p:nvPr/>
        </p:nvSpPr>
        <p:spPr>
          <a:xfrm>
            <a:off x="2560320" y="3291839"/>
            <a:ext cx="1417320" cy="274320"/>
          </a:xfrm>
          <a:prstGeom prst="rect">
            <a:avLst/>
          </a:prstGeom>
          <a:noFill/>
        </p:spPr>
        <p:txBody>
          <a:bodyPr wrap="square" lIns="18288" rIns="18288" tIns="18288" bIns="18288" anchor="t">
            <a:spAutoFit/>
          </a:bodyPr>
          <a:lstStyle/>
          <a:p>
            <a:pPr algn="r">
              <a:lnSpc>
                <a:spcPct val="105000"/>
              </a:lnSpc>
              <a:spcBef>
                <a:spcPts val="0"/>
              </a:spcBef>
              <a:spcAft>
                <a:spcPts val="0"/>
              </a:spcAft>
              <a:defRPr sz="950" b="0">
                <a:solidFill>
                  <a:srgbClr val="FFFFFF"/>
                </a:solidFill>
                <a:latin typeface="DejaVu Sans Mono"/>
              </a:defRPr>
            </a:pPr>
            <a:r>
              <a:t>launch settings</a:t>
            </a:r>
          </a:p>
        </p:txBody>
      </p:sp>
      <p:sp>
        <p:nvSpPr>
          <p:cNvPr id="23" name="TextBox 22"/>
          <p:cNvSpPr txBox="1"/>
          <p:nvPr/>
        </p:nvSpPr>
        <p:spPr>
          <a:xfrm>
            <a:off x="822960" y="3493008"/>
            <a:ext cx="1737360" cy="274320"/>
          </a:xfrm>
          <a:prstGeom prst="rect">
            <a:avLst/>
          </a:prstGeom>
          <a:noFill/>
        </p:spPr>
        <p:txBody>
          <a:bodyPr wrap="square" lIns="18288" rIns="18288" tIns="18288" bIns="18288" anchor="t">
            <a:spAutoFit/>
          </a:bodyPr>
          <a:lstStyle/>
          <a:p>
            <a:pPr algn="l">
              <a:lnSpc>
                <a:spcPct val="105000"/>
              </a:lnSpc>
              <a:spcBef>
                <a:spcPts val="0"/>
              </a:spcBef>
              <a:spcAft>
                <a:spcPts val="0"/>
              </a:spcAft>
              <a:defRPr sz="950" b="0">
                <a:solidFill>
                  <a:srgbClr val="8CC9C9"/>
                </a:solidFill>
                <a:latin typeface="DejaVu Sans Mono"/>
              </a:defRPr>
            </a:pPr>
            <a:r>
              <a:t>workspace:</a:t>
            </a:r>
          </a:p>
        </p:txBody>
      </p:sp>
      <p:sp>
        <p:nvSpPr>
          <p:cNvPr id="24" name="TextBox 23"/>
          <p:cNvSpPr txBox="1"/>
          <p:nvPr/>
        </p:nvSpPr>
        <p:spPr>
          <a:xfrm>
            <a:off x="2560320" y="3493008"/>
            <a:ext cx="1417320" cy="274320"/>
          </a:xfrm>
          <a:prstGeom prst="rect">
            <a:avLst/>
          </a:prstGeom>
          <a:noFill/>
        </p:spPr>
        <p:txBody>
          <a:bodyPr wrap="square" lIns="18288" rIns="18288" tIns="18288" bIns="18288" anchor="t">
            <a:spAutoFit/>
          </a:bodyPr>
          <a:lstStyle/>
          <a:p>
            <a:pPr algn="r">
              <a:lnSpc>
                <a:spcPct val="105000"/>
              </a:lnSpc>
              <a:spcBef>
                <a:spcPts val="0"/>
              </a:spcBef>
              <a:spcAft>
                <a:spcPts val="0"/>
              </a:spcAft>
              <a:defRPr sz="950" b="0">
                <a:solidFill>
                  <a:srgbClr val="FFFFFF"/>
                </a:solidFill>
                <a:latin typeface="DejaVu Sans Mono"/>
              </a:defRPr>
            </a:pPr>
            <a:r>
              <a:t>deployment state</a:t>
            </a:r>
          </a:p>
        </p:txBody>
      </p:sp>
      <p:sp>
        <p:nvSpPr>
          <p:cNvPr id="25" name="TextBox 24"/>
          <p:cNvSpPr txBox="1"/>
          <p:nvPr/>
        </p:nvSpPr>
        <p:spPr>
          <a:xfrm>
            <a:off x="914400" y="3858768"/>
            <a:ext cx="2926080" cy="256032"/>
          </a:xfrm>
          <a:prstGeom prst="rect">
            <a:avLst/>
          </a:prstGeom>
          <a:noFill/>
        </p:spPr>
        <p:txBody>
          <a:bodyPr wrap="square" lIns="18288" rIns="18288" tIns="18288" bIns="18288" anchor="t">
            <a:spAutoFit/>
          </a:bodyPr>
          <a:lstStyle/>
          <a:p>
            <a:pPr algn="l">
              <a:lnSpc>
                <a:spcPct val="105000"/>
              </a:lnSpc>
              <a:spcBef>
                <a:spcPts val="0"/>
              </a:spcBef>
              <a:spcAft>
                <a:spcPts val="0"/>
              </a:spcAft>
              <a:defRPr sz="850" b="1">
                <a:solidFill>
                  <a:srgbClr val="AFC4C6"/>
                </a:solidFill>
                <a:latin typeface="Noto Sans"/>
              </a:defRPr>
            </a:pPr>
            <a:r>
              <a:t>catalog image + local launch settings</a:t>
            </a:r>
          </a:p>
        </p:txBody>
      </p:sp>
      <p:sp>
        <p:nvSpPr>
          <p:cNvPr id="26" name="Chevron 25"/>
          <p:cNvSpPr/>
          <p:nvPr/>
        </p:nvSpPr>
        <p:spPr>
          <a:xfrm>
            <a:off x="4443984" y="3127248"/>
            <a:ext cx="420624" cy="502920"/>
          </a:xfrm>
          <a:prstGeom prst="chevron">
            <a:avLst/>
          </a:prstGeom>
          <a:solidFill>
            <a:srgbClr val="E4AD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Rounded Rectangle 26"/>
          <p:cNvSpPr/>
          <p:nvPr/>
        </p:nvSpPr>
        <p:spPr>
          <a:xfrm>
            <a:off x="5166360" y="1444752"/>
            <a:ext cx="1600200" cy="292608"/>
          </a:xfrm>
          <a:prstGeom prst="roundRect">
            <a:avLst/>
          </a:prstGeom>
          <a:solidFill>
            <a:srgbClr val="087E8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5166360" y="1453896"/>
            <a:ext cx="1600200" cy="256032"/>
          </a:xfrm>
          <a:prstGeom prst="rect">
            <a:avLst/>
          </a:prstGeom>
          <a:noFill/>
        </p:spPr>
        <p:txBody>
          <a:bodyPr wrap="square" lIns="18288" rIns="18288" tIns="18288" bIns="18288" anchor="ctr">
            <a:spAutoFit/>
          </a:bodyPr>
          <a:lstStyle/>
          <a:p>
            <a:pPr algn="ctr">
              <a:lnSpc>
                <a:spcPct val="105000"/>
              </a:lnSpc>
              <a:spcBef>
                <a:spcPts val="0"/>
              </a:spcBef>
              <a:spcAft>
                <a:spcPts val="0"/>
              </a:spcAft>
              <a:defRPr sz="1000" b="1">
                <a:solidFill>
                  <a:srgbClr val="FFFFFF"/>
                </a:solidFill>
                <a:latin typeface="Noto Sans"/>
              </a:defRPr>
            </a:pPr>
            <a:r>
              <a:t>PROVIDER ROOTS</a:t>
            </a:r>
          </a:p>
        </p:txBody>
      </p:sp>
      <p:sp>
        <p:nvSpPr>
          <p:cNvPr id="29" name="Rounded Rectangle 28"/>
          <p:cNvSpPr/>
          <p:nvPr/>
        </p:nvSpPr>
        <p:spPr>
          <a:xfrm>
            <a:off x="5166360" y="1920240"/>
            <a:ext cx="1298448" cy="658368"/>
          </a:xfrm>
          <a:prstGeom prst="roundRect">
            <a:avLst/>
          </a:prstGeom>
          <a:solidFill>
            <a:srgbClr val="DDEDE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5166360" y="2121408"/>
            <a:ext cx="1298448" cy="256032"/>
          </a:xfrm>
          <a:prstGeom prst="rect">
            <a:avLst/>
          </a:prstGeom>
          <a:noFill/>
        </p:spPr>
        <p:txBody>
          <a:bodyPr wrap="square" lIns="18288" rIns="18288" tIns="18288" bIns="18288" anchor="t">
            <a:spAutoFit/>
          </a:bodyPr>
          <a:lstStyle/>
          <a:p>
            <a:pPr algn="ctr">
              <a:lnSpc>
                <a:spcPct val="105000"/>
              </a:lnSpc>
              <a:spcBef>
                <a:spcPts val="0"/>
              </a:spcBef>
              <a:spcAft>
                <a:spcPts val="0"/>
              </a:spcAft>
              <a:defRPr sz="1000" b="1">
                <a:solidFill>
                  <a:srgbClr val="07595C"/>
                </a:solidFill>
                <a:latin typeface="Noto Sans"/>
              </a:defRPr>
            </a:pPr>
            <a:r>
              <a:t>AWS</a:t>
            </a:r>
          </a:p>
        </p:txBody>
      </p:sp>
      <p:sp>
        <p:nvSpPr>
          <p:cNvPr id="31" name="Rounded Rectangle 30"/>
          <p:cNvSpPr/>
          <p:nvPr/>
        </p:nvSpPr>
        <p:spPr>
          <a:xfrm>
            <a:off x="6583680" y="1920240"/>
            <a:ext cx="1298448" cy="658368"/>
          </a:xfrm>
          <a:prstGeom prst="roundRect">
            <a:avLst/>
          </a:prstGeom>
          <a:solidFill>
            <a:srgbClr val="DDEDE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TextBox 31"/>
          <p:cNvSpPr txBox="1"/>
          <p:nvPr/>
        </p:nvSpPr>
        <p:spPr>
          <a:xfrm>
            <a:off x="6583680" y="2121408"/>
            <a:ext cx="1298448" cy="256032"/>
          </a:xfrm>
          <a:prstGeom prst="rect">
            <a:avLst/>
          </a:prstGeom>
          <a:noFill/>
        </p:spPr>
        <p:txBody>
          <a:bodyPr wrap="square" lIns="18288" rIns="18288" tIns="18288" bIns="18288" anchor="t">
            <a:spAutoFit/>
          </a:bodyPr>
          <a:lstStyle/>
          <a:p>
            <a:pPr algn="ctr">
              <a:lnSpc>
                <a:spcPct val="105000"/>
              </a:lnSpc>
              <a:spcBef>
                <a:spcPts val="0"/>
              </a:spcBef>
              <a:spcAft>
                <a:spcPts val="0"/>
              </a:spcAft>
              <a:defRPr sz="1000" b="1">
                <a:solidFill>
                  <a:srgbClr val="07595C"/>
                </a:solidFill>
                <a:latin typeface="Noto Sans"/>
              </a:defRPr>
            </a:pPr>
            <a:r>
              <a:t>Google Cloud</a:t>
            </a:r>
          </a:p>
        </p:txBody>
      </p:sp>
      <p:sp>
        <p:nvSpPr>
          <p:cNvPr id="33" name="Rounded Rectangle 32"/>
          <p:cNvSpPr/>
          <p:nvPr/>
        </p:nvSpPr>
        <p:spPr>
          <a:xfrm>
            <a:off x="5166360" y="2852928"/>
            <a:ext cx="1298448" cy="658368"/>
          </a:xfrm>
          <a:prstGeom prst="roundRect">
            <a:avLst/>
          </a:prstGeom>
          <a:solidFill>
            <a:srgbClr val="DDEDE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TextBox 33"/>
          <p:cNvSpPr txBox="1"/>
          <p:nvPr/>
        </p:nvSpPr>
        <p:spPr>
          <a:xfrm>
            <a:off x="5166360" y="3054096"/>
            <a:ext cx="1298448" cy="256032"/>
          </a:xfrm>
          <a:prstGeom prst="rect">
            <a:avLst/>
          </a:prstGeom>
          <a:noFill/>
        </p:spPr>
        <p:txBody>
          <a:bodyPr wrap="square" lIns="18288" rIns="18288" tIns="18288" bIns="18288" anchor="t">
            <a:spAutoFit/>
          </a:bodyPr>
          <a:lstStyle/>
          <a:p>
            <a:pPr algn="ctr">
              <a:lnSpc>
                <a:spcPct val="105000"/>
              </a:lnSpc>
              <a:spcBef>
                <a:spcPts val="0"/>
              </a:spcBef>
              <a:spcAft>
                <a:spcPts val="0"/>
              </a:spcAft>
              <a:defRPr sz="1000" b="1">
                <a:solidFill>
                  <a:srgbClr val="07595C"/>
                </a:solidFill>
                <a:latin typeface="Noto Sans"/>
              </a:defRPr>
            </a:pPr>
            <a:r>
              <a:t>OpenStack</a:t>
            </a:r>
          </a:p>
        </p:txBody>
      </p:sp>
      <p:sp>
        <p:nvSpPr>
          <p:cNvPr id="35" name="Rounded Rectangle 34"/>
          <p:cNvSpPr/>
          <p:nvPr/>
        </p:nvSpPr>
        <p:spPr>
          <a:xfrm>
            <a:off x="6583680" y="2852928"/>
            <a:ext cx="1298448" cy="658368"/>
          </a:xfrm>
          <a:prstGeom prst="roundRect">
            <a:avLst/>
          </a:prstGeom>
          <a:solidFill>
            <a:srgbClr val="DDEDE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TextBox 35"/>
          <p:cNvSpPr txBox="1"/>
          <p:nvPr/>
        </p:nvSpPr>
        <p:spPr>
          <a:xfrm>
            <a:off x="6583680" y="3054096"/>
            <a:ext cx="1298448" cy="256032"/>
          </a:xfrm>
          <a:prstGeom prst="rect">
            <a:avLst/>
          </a:prstGeom>
          <a:noFill/>
        </p:spPr>
        <p:txBody>
          <a:bodyPr wrap="square" lIns="18288" rIns="18288" tIns="18288" bIns="18288" anchor="t">
            <a:spAutoFit/>
          </a:bodyPr>
          <a:lstStyle/>
          <a:p>
            <a:pPr algn="ctr">
              <a:lnSpc>
                <a:spcPct val="105000"/>
              </a:lnSpc>
              <a:spcBef>
                <a:spcPts val="0"/>
              </a:spcBef>
              <a:spcAft>
                <a:spcPts val="0"/>
              </a:spcAft>
              <a:defRPr sz="1000" b="1">
                <a:solidFill>
                  <a:srgbClr val="07595C"/>
                </a:solidFill>
                <a:latin typeface="Noto Sans"/>
              </a:defRPr>
            </a:pPr>
            <a:r>
              <a:t>vSphere</a:t>
            </a:r>
          </a:p>
        </p:txBody>
      </p:sp>
      <p:sp>
        <p:nvSpPr>
          <p:cNvPr id="37" name="TextBox 36"/>
          <p:cNvSpPr txBox="1"/>
          <p:nvPr/>
        </p:nvSpPr>
        <p:spPr>
          <a:xfrm>
            <a:off x="5166360" y="4041648"/>
            <a:ext cx="2743200" cy="457200"/>
          </a:xfrm>
          <a:prstGeom prst="rect">
            <a:avLst/>
          </a:prstGeom>
          <a:noFill/>
        </p:spPr>
        <p:txBody>
          <a:bodyPr wrap="square" lIns="18288" rIns="18288" tIns="18288" bIns="18288" anchor="t">
            <a:spAutoFit/>
          </a:bodyPr>
          <a:lstStyle/>
          <a:p>
            <a:pPr algn="l">
              <a:lnSpc>
                <a:spcPct val="105000"/>
              </a:lnSpc>
              <a:spcBef>
                <a:spcPts val="0"/>
              </a:spcBef>
              <a:spcAft>
                <a:spcPts val="0"/>
              </a:spcAft>
              <a:defRPr sz="1050" b="1">
                <a:solidFill>
                  <a:srgbClr val="5C6A70"/>
                </a:solidFill>
                <a:latin typeface="Noto Sans"/>
              </a:defRPr>
            </a:pPr>
            <a:r>
              <a:t>4 provider roots</a:t>
            </a:r>
          </a:p>
        </p:txBody>
      </p:sp>
      <p:sp>
        <p:nvSpPr>
          <p:cNvPr id="38" name="Chevron 37"/>
          <p:cNvSpPr/>
          <p:nvPr/>
        </p:nvSpPr>
        <p:spPr>
          <a:xfrm>
            <a:off x="7982712" y="3127248"/>
            <a:ext cx="420624" cy="502920"/>
          </a:xfrm>
          <a:prstGeom prst="chevron">
            <a:avLst/>
          </a:prstGeom>
          <a:solidFill>
            <a:srgbClr val="E4AD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9" name="Rounded Rectangle 38"/>
          <p:cNvSpPr/>
          <p:nvPr/>
        </p:nvSpPr>
        <p:spPr>
          <a:xfrm>
            <a:off x="8705088" y="1444752"/>
            <a:ext cx="1600200" cy="292608"/>
          </a:xfrm>
          <a:prstGeom prst="roundRect">
            <a:avLst/>
          </a:prstGeom>
          <a:solidFill>
            <a:srgbClr val="3978A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0" name="TextBox 39"/>
          <p:cNvSpPr txBox="1"/>
          <p:nvPr/>
        </p:nvSpPr>
        <p:spPr>
          <a:xfrm>
            <a:off x="8705088" y="1453896"/>
            <a:ext cx="1600200" cy="256032"/>
          </a:xfrm>
          <a:prstGeom prst="rect">
            <a:avLst/>
          </a:prstGeom>
          <a:noFill/>
        </p:spPr>
        <p:txBody>
          <a:bodyPr wrap="square" lIns="18288" rIns="18288" tIns="18288" bIns="18288" anchor="ctr">
            <a:spAutoFit/>
          </a:bodyPr>
          <a:lstStyle/>
          <a:p>
            <a:pPr algn="ctr">
              <a:lnSpc>
                <a:spcPct val="105000"/>
              </a:lnSpc>
              <a:spcBef>
                <a:spcPts val="0"/>
              </a:spcBef>
              <a:spcAft>
                <a:spcPts val="0"/>
              </a:spcAft>
              <a:defRPr sz="1000" b="1">
                <a:solidFill>
                  <a:srgbClr val="FFFFFF"/>
                </a:solidFill>
                <a:latin typeface="Noto Sans"/>
              </a:defRPr>
            </a:pPr>
            <a:r>
              <a:t>DEPLOYMENT</a:t>
            </a:r>
          </a:p>
        </p:txBody>
      </p:sp>
      <p:sp>
        <p:nvSpPr>
          <p:cNvPr id="41" name="Rounded Rectangle 40"/>
          <p:cNvSpPr/>
          <p:nvPr/>
        </p:nvSpPr>
        <p:spPr>
          <a:xfrm>
            <a:off x="8705088" y="1874519"/>
            <a:ext cx="2816352" cy="822960"/>
          </a:xfrm>
          <a:prstGeom prst="roundRect">
            <a:avLst/>
          </a:prstGeom>
          <a:solidFill>
            <a:srgbClr val="FFFFFF"/>
          </a:solidFill>
          <a:ln w="12700">
            <a:solidFill>
              <a:srgbClr val="CAD2D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2" name="TextBox 41"/>
          <p:cNvSpPr txBox="1"/>
          <p:nvPr/>
        </p:nvSpPr>
        <p:spPr>
          <a:xfrm>
            <a:off x="8942832" y="2020824"/>
            <a:ext cx="2331720" cy="274320"/>
          </a:xfrm>
          <a:prstGeom prst="rect">
            <a:avLst/>
          </a:prstGeom>
          <a:noFill/>
        </p:spPr>
        <p:txBody>
          <a:bodyPr wrap="square" lIns="18288" rIns="18288" tIns="18288" bIns="18288" anchor="t">
            <a:spAutoFit/>
          </a:bodyPr>
          <a:lstStyle/>
          <a:p>
            <a:pPr algn="l">
              <a:lnSpc>
                <a:spcPct val="105000"/>
              </a:lnSpc>
              <a:spcBef>
                <a:spcPts val="0"/>
              </a:spcBef>
              <a:spcAft>
                <a:spcPts val="0"/>
              </a:spcAft>
              <a:defRPr sz="1300" b="1">
                <a:solidFill>
                  <a:srgbClr val="17242A"/>
                </a:solidFill>
                <a:latin typeface="Noto Sans"/>
              </a:defRPr>
            </a:pPr>
            <a:r>
              <a:t>Plan</a:t>
            </a:r>
          </a:p>
        </p:txBody>
      </p:sp>
      <p:sp>
        <p:nvSpPr>
          <p:cNvPr id="43" name="TextBox 42"/>
          <p:cNvSpPr txBox="1"/>
          <p:nvPr/>
        </p:nvSpPr>
        <p:spPr>
          <a:xfrm>
            <a:off x="8942832" y="2331720"/>
            <a:ext cx="2331720" cy="228600"/>
          </a:xfrm>
          <a:prstGeom prst="rect">
            <a:avLst/>
          </a:prstGeom>
          <a:noFill/>
        </p:spPr>
        <p:txBody>
          <a:bodyPr wrap="square" lIns="18288" rIns="18288" tIns="18288" bIns="18288" anchor="t">
            <a:spAutoFit/>
          </a:bodyPr>
          <a:lstStyle/>
          <a:p>
            <a:pPr algn="l">
              <a:lnSpc>
                <a:spcPct val="105000"/>
              </a:lnSpc>
              <a:spcBef>
                <a:spcPts val="0"/>
              </a:spcBef>
              <a:spcAft>
                <a:spcPts val="0"/>
              </a:spcAft>
              <a:defRPr sz="1000" b="0">
                <a:solidFill>
                  <a:srgbClr val="5C6A70"/>
                </a:solidFill>
                <a:latin typeface="Noto Sans"/>
              </a:defRPr>
            </a:pPr>
            <a:r>
              <a:t>review changes</a:t>
            </a:r>
          </a:p>
        </p:txBody>
      </p:sp>
      <p:sp>
        <p:nvSpPr>
          <p:cNvPr id="44" name="Rounded Rectangle 43"/>
          <p:cNvSpPr/>
          <p:nvPr/>
        </p:nvSpPr>
        <p:spPr>
          <a:xfrm>
            <a:off x="8705088" y="2953511"/>
            <a:ext cx="2816352" cy="822960"/>
          </a:xfrm>
          <a:prstGeom prst="roundRect">
            <a:avLst/>
          </a:prstGeom>
          <a:solidFill>
            <a:srgbClr val="FFFFFF"/>
          </a:solidFill>
          <a:ln w="12700">
            <a:solidFill>
              <a:srgbClr val="CAD2D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5" name="TextBox 44"/>
          <p:cNvSpPr txBox="1"/>
          <p:nvPr/>
        </p:nvSpPr>
        <p:spPr>
          <a:xfrm>
            <a:off x="8942832" y="3099815"/>
            <a:ext cx="2331720" cy="274320"/>
          </a:xfrm>
          <a:prstGeom prst="rect">
            <a:avLst/>
          </a:prstGeom>
          <a:noFill/>
        </p:spPr>
        <p:txBody>
          <a:bodyPr wrap="square" lIns="18288" rIns="18288" tIns="18288" bIns="18288" anchor="t">
            <a:spAutoFit/>
          </a:bodyPr>
          <a:lstStyle/>
          <a:p>
            <a:pPr algn="l">
              <a:lnSpc>
                <a:spcPct val="105000"/>
              </a:lnSpc>
              <a:spcBef>
                <a:spcPts val="0"/>
              </a:spcBef>
              <a:spcAft>
                <a:spcPts val="0"/>
              </a:spcAft>
              <a:defRPr sz="1300" b="1">
                <a:solidFill>
                  <a:srgbClr val="17242A"/>
                </a:solidFill>
                <a:latin typeface="Noto Sans"/>
              </a:defRPr>
            </a:pPr>
            <a:r>
              <a:t>Apply</a:t>
            </a:r>
          </a:p>
        </p:txBody>
      </p:sp>
      <p:sp>
        <p:nvSpPr>
          <p:cNvPr id="46" name="TextBox 45"/>
          <p:cNvSpPr txBox="1"/>
          <p:nvPr/>
        </p:nvSpPr>
        <p:spPr>
          <a:xfrm>
            <a:off x="8942832" y="3410711"/>
            <a:ext cx="2331720" cy="228600"/>
          </a:xfrm>
          <a:prstGeom prst="rect">
            <a:avLst/>
          </a:prstGeom>
          <a:noFill/>
        </p:spPr>
        <p:txBody>
          <a:bodyPr wrap="square" lIns="18288" rIns="18288" tIns="18288" bIns="18288" anchor="t">
            <a:spAutoFit/>
          </a:bodyPr>
          <a:lstStyle/>
          <a:p>
            <a:pPr algn="l">
              <a:lnSpc>
                <a:spcPct val="105000"/>
              </a:lnSpc>
              <a:spcBef>
                <a:spcPts val="0"/>
              </a:spcBef>
              <a:spcAft>
                <a:spcPts val="0"/>
              </a:spcAft>
              <a:defRPr sz="1000" b="0">
                <a:solidFill>
                  <a:srgbClr val="5C6A70"/>
                </a:solidFill>
                <a:latin typeface="Noto Sans"/>
              </a:defRPr>
            </a:pPr>
            <a:r>
              <a:t>create instance</a:t>
            </a:r>
          </a:p>
        </p:txBody>
      </p:sp>
      <p:sp>
        <p:nvSpPr>
          <p:cNvPr id="47" name="Rounded Rectangle 46"/>
          <p:cNvSpPr/>
          <p:nvPr/>
        </p:nvSpPr>
        <p:spPr>
          <a:xfrm>
            <a:off x="8705088" y="4032504"/>
            <a:ext cx="2816352" cy="822960"/>
          </a:xfrm>
          <a:prstGeom prst="roundRect">
            <a:avLst/>
          </a:prstGeom>
          <a:solidFill>
            <a:srgbClr val="FFFFFF"/>
          </a:solidFill>
          <a:ln w="12700">
            <a:solidFill>
              <a:srgbClr val="CAD2D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8" name="TextBox 47"/>
          <p:cNvSpPr txBox="1"/>
          <p:nvPr/>
        </p:nvSpPr>
        <p:spPr>
          <a:xfrm>
            <a:off x="8942832" y="4178808"/>
            <a:ext cx="2331720" cy="274320"/>
          </a:xfrm>
          <a:prstGeom prst="rect">
            <a:avLst/>
          </a:prstGeom>
          <a:noFill/>
        </p:spPr>
        <p:txBody>
          <a:bodyPr wrap="square" lIns="18288" rIns="18288" tIns="18288" bIns="18288" anchor="t">
            <a:spAutoFit/>
          </a:bodyPr>
          <a:lstStyle/>
          <a:p>
            <a:pPr algn="l">
              <a:lnSpc>
                <a:spcPct val="105000"/>
              </a:lnSpc>
              <a:spcBef>
                <a:spcPts val="0"/>
              </a:spcBef>
              <a:spcAft>
                <a:spcPts val="0"/>
              </a:spcAft>
              <a:defRPr sz="1300" b="1">
                <a:solidFill>
                  <a:srgbClr val="17242A"/>
                </a:solidFill>
                <a:latin typeface="Noto Sans"/>
              </a:defRPr>
            </a:pPr>
            <a:r>
              <a:t>State</a:t>
            </a:r>
          </a:p>
        </p:txBody>
      </p:sp>
      <p:sp>
        <p:nvSpPr>
          <p:cNvPr id="49" name="TextBox 48"/>
          <p:cNvSpPr txBox="1"/>
          <p:nvPr/>
        </p:nvSpPr>
        <p:spPr>
          <a:xfrm>
            <a:off x="8942832" y="4489704"/>
            <a:ext cx="2331720" cy="228600"/>
          </a:xfrm>
          <a:prstGeom prst="rect">
            <a:avLst/>
          </a:prstGeom>
          <a:noFill/>
        </p:spPr>
        <p:txBody>
          <a:bodyPr wrap="square" lIns="18288" rIns="18288" tIns="18288" bIns="18288" anchor="t">
            <a:spAutoFit/>
          </a:bodyPr>
          <a:lstStyle/>
          <a:p>
            <a:pPr algn="l">
              <a:lnSpc>
                <a:spcPct val="105000"/>
              </a:lnSpc>
              <a:spcBef>
                <a:spcPts val="0"/>
              </a:spcBef>
              <a:spcAft>
                <a:spcPts val="0"/>
              </a:spcAft>
              <a:defRPr sz="1000" b="0">
                <a:solidFill>
                  <a:srgbClr val="5C6A70"/>
                </a:solidFill>
                <a:latin typeface="Noto Sans"/>
              </a:defRPr>
            </a:pPr>
            <a:r>
              <a:t>track resources</a:t>
            </a:r>
          </a:p>
        </p:txBody>
      </p:sp>
      <p:sp>
        <p:nvSpPr>
          <p:cNvPr id="50" name="TextBox 49"/>
          <p:cNvSpPr txBox="1"/>
          <p:nvPr/>
        </p:nvSpPr>
        <p:spPr>
          <a:xfrm>
            <a:off x="8705088" y="5074920"/>
            <a:ext cx="2788920" cy="566928"/>
          </a:xfrm>
          <a:prstGeom prst="rect">
            <a:avLst/>
          </a:prstGeom>
          <a:noFill/>
        </p:spPr>
        <p:txBody>
          <a:bodyPr wrap="square" lIns="18288" rIns="18288" tIns="18288" bIns="18288" anchor="t">
            <a:spAutoFit/>
          </a:bodyPr>
          <a:lstStyle/>
          <a:p>
            <a:pPr algn="l">
              <a:lnSpc>
                <a:spcPct val="105000"/>
              </a:lnSpc>
              <a:spcBef>
                <a:spcPts val="0"/>
              </a:spcBef>
              <a:spcAft>
                <a:spcPts val="0"/>
              </a:spcAft>
              <a:defRPr sz="1400" b="1">
                <a:solidFill>
                  <a:srgbClr val="3978A8"/>
                </a:solidFill>
                <a:latin typeface="Noto Sans"/>
              </a:defRPr>
            </a:pPr>
            <a:r>
              <a:t>Provider roots share</a:t>
            </a:r>
          </a:p>
          <a:p>
            <a:pPr algn="l">
              <a:lnSpc>
                <a:spcPct val="105000"/>
              </a:lnSpc>
              <a:spcBef>
                <a:spcPts val="0"/>
              </a:spcBef>
              <a:spcAft>
                <a:spcPts val="0"/>
              </a:spcAft>
              <a:defRPr sz="1400" b="1">
                <a:solidFill>
                  <a:srgbClr val="3978A8"/>
                </a:solidFill>
                <a:latin typeface="Noto Sans"/>
              </a:defRPr>
            </a:pPr>
            <a:r>
              <a:t>catalog-backed image fields.</a:t>
            </a:r>
          </a:p>
        </p:txBody>
      </p:sp>
      <p:sp>
        <p:nvSpPr>
          <p:cNvPr id="51" name="TextBox 50"/>
          <p:cNvSpPr txBox="1"/>
          <p:nvPr/>
        </p:nvSpPr>
        <p:spPr>
          <a:xfrm>
            <a:off x="566928" y="6510528"/>
            <a:ext cx="7315200" cy="182880"/>
          </a:xfrm>
          <a:prstGeom prst="rect">
            <a:avLst/>
          </a:prstGeom>
          <a:noFill/>
        </p:spPr>
        <p:txBody>
          <a:bodyPr wrap="square" lIns="18288" rIns="18288" tIns="18288" bIns="18288" anchor="t">
            <a:spAutoFit/>
          </a:bodyPr>
          <a:lstStyle/>
          <a:p>
            <a:pPr algn="l">
              <a:lnSpc>
                <a:spcPct val="105000"/>
              </a:lnSpc>
              <a:spcBef>
                <a:spcPts val="0"/>
              </a:spcBef>
              <a:spcAft>
                <a:spcPts val="0"/>
              </a:spcAft>
              <a:defRPr sz="750" b="1">
                <a:solidFill>
                  <a:srgbClr val="5C6A70"/>
                </a:solidFill>
                <a:latin typeface="Noto Sans"/>
              </a:defRPr>
            </a:pPr>
            <a:r>
              <a:t>LINUX INFRASTRUCTURE  |  DESIGN, DELIVERY, OPERATIONS</a:t>
            </a:r>
          </a:p>
        </p:txBody>
      </p:sp>
      <p:sp>
        <p:nvSpPr>
          <p:cNvPr id="52" name="TextBox 51"/>
          <p:cNvSpPr txBox="1"/>
          <p:nvPr/>
        </p:nvSpPr>
        <p:spPr>
          <a:xfrm>
            <a:off x="11109960" y="6510528"/>
            <a:ext cx="502920" cy="182880"/>
          </a:xfrm>
          <a:prstGeom prst="rect">
            <a:avLst/>
          </a:prstGeom>
          <a:noFill/>
        </p:spPr>
        <p:txBody>
          <a:bodyPr wrap="square" lIns="18288" rIns="18288" tIns="18288" bIns="18288" anchor="t">
            <a:spAutoFit/>
          </a:bodyPr>
          <a:lstStyle/>
          <a:p>
            <a:pPr algn="r">
              <a:lnSpc>
                <a:spcPct val="105000"/>
              </a:lnSpc>
              <a:spcBef>
                <a:spcPts val="0"/>
              </a:spcBef>
              <a:spcAft>
                <a:spcPts val="0"/>
              </a:spcAft>
              <a:defRPr sz="800" b="1">
                <a:solidFill>
                  <a:srgbClr val="5C6A70"/>
                </a:solidFill>
                <a:latin typeface="Noto Sans"/>
              </a:defRPr>
            </a:pPr>
            <a:r>
              <a:t>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4F6F3"/>
        </a:solidFill>
        <a:effectLst/>
      </p:bgPr>
    </p:bg>
    <p:spTree>
      <p:nvGrpSpPr>
        <p:cNvPr id="1" name=""/>
        <p:cNvGrpSpPr/>
        <p:nvPr/>
      </p:nvGrpSpPr>
      <p:grpSpPr/>
      <p:sp>
        <p:nvSpPr>
          <p:cNvPr id="2" name="TextBox 1"/>
          <p:cNvSpPr txBox="1"/>
          <p:nvPr/>
        </p:nvSpPr>
        <p:spPr>
          <a:xfrm>
            <a:off x="566928" y="256032"/>
            <a:ext cx="502920" cy="274320"/>
          </a:xfrm>
          <a:prstGeom prst="rect">
            <a:avLst/>
          </a:prstGeom>
          <a:noFill/>
        </p:spPr>
        <p:txBody>
          <a:bodyPr wrap="square" lIns="18288" rIns="18288" tIns="18288" bIns="18288" anchor="t">
            <a:spAutoFit/>
          </a:bodyPr>
          <a:lstStyle/>
          <a:p>
            <a:pPr algn="l">
              <a:lnSpc>
                <a:spcPct val="105000"/>
              </a:lnSpc>
              <a:spcBef>
                <a:spcPts val="0"/>
              </a:spcBef>
              <a:spcAft>
                <a:spcPts val="0"/>
              </a:spcAft>
              <a:defRPr sz="1000" b="1">
                <a:solidFill>
                  <a:srgbClr val="D95D43"/>
                </a:solidFill>
                <a:latin typeface="Noto Sans"/>
              </a:defRPr>
            </a:pPr>
            <a:r>
              <a:t>05</a:t>
            </a:r>
          </a:p>
        </p:txBody>
      </p:sp>
      <p:sp>
        <p:nvSpPr>
          <p:cNvPr id="3" name="TextBox 2"/>
          <p:cNvSpPr txBox="1"/>
          <p:nvPr/>
        </p:nvSpPr>
        <p:spPr>
          <a:xfrm>
            <a:off x="1078992" y="256032"/>
            <a:ext cx="4114800" cy="274320"/>
          </a:xfrm>
          <a:prstGeom prst="rect">
            <a:avLst/>
          </a:prstGeom>
          <a:noFill/>
        </p:spPr>
        <p:txBody>
          <a:bodyPr wrap="square" lIns="18288" rIns="18288" tIns="18288" bIns="18288" anchor="t">
            <a:spAutoFit/>
          </a:bodyPr>
          <a:lstStyle/>
          <a:p>
            <a:pPr algn="l">
              <a:lnSpc>
                <a:spcPct val="105000"/>
              </a:lnSpc>
              <a:spcBef>
                <a:spcPts val="0"/>
              </a:spcBef>
              <a:spcAft>
                <a:spcPts val="0"/>
              </a:spcAft>
              <a:defRPr sz="900" b="1">
                <a:solidFill>
                  <a:srgbClr val="5C6A70"/>
                </a:solidFill>
                <a:latin typeface="Noto Sans"/>
              </a:defRPr>
            </a:pPr>
            <a:r>
              <a:t>ARTIFACT PROVENANCE</a:t>
            </a:r>
          </a:p>
        </p:txBody>
      </p:sp>
      <p:sp>
        <p:nvSpPr>
          <p:cNvPr id="4" name="TextBox 3"/>
          <p:cNvSpPr txBox="1"/>
          <p:nvPr/>
        </p:nvSpPr>
        <p:spPr>
          <a:xfrm>
            <a:off x="566928" y="566928"/>
            <a:ext cx="10972800" cy="502920"/>
          </a:xfrm>
          <a:prstGeom prst="rect">
            <a:avLst/>
          </a:prstGeom>
          <a:noFill/>
        </p:spPr>
        <p:txBody>
          <a:bodyPr wrap="square" lIns="18288" rIns="18288" tIns="18288" bIns="18288" anchor="t">
            <a:spAutoFit/>
          </a:bodyPr>
          <a:lstStyle/>
          <a:p>
            <a:pPr algn="l">
              <a:lnSpc>
                <a:spcPct val="105000"/>
              </a:lnSpc>
              <a:spcBef>
                <a:spcPts val="0"/>
              </a:spcBef>
              <a:spcAft>
                <a:spcPts val="0"/>
              </a:spcAft>
              <a:defRPr sz="2500" b="1">
                <a:solidFill>
                  <a:srgbClr val="17242A"/>
                </a:solidFill>
                <a:latin typeface="Noto Sans"/>
              </a:defRPr>
            </a:pPr>
            <a:r>
              <a:t>Every artifact carries its identity</a:t>
            </a:r>
          </a:p>
        </p:txBody>
      </p:sp>
      <p:sp>
        <p:nvSpPr>
          <p:cNvPr id="5" name="Rectangle 4"/>
          <p:cNvSpPr/>
          <p:nvPr/>
        </p:nvSpPr>
        <p:spPr>
          <a:xfrm>
            <a:off x="566928" y="1170432"/>
            <a:ext cx="11045952" cy="22860"/>
          </a:xfrm>
          <a:prstGeom prst="rect">
            <a:avLst/>
          </a:prstGeom>
          <a:solidFill>
            <a:srgbClr val="CAD2D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658368" y="1417320"/>
            <a:ext cx="10698480" cy="438912"/>
          </a:xfrm>
          <a:prstGeom prst="rect">
            <a:avLst/>
          </a:prstGeom>
          <a:noFill/>
        </p:spPr>
        <p:txBody>
          <a:bodyPr wrap="square" lIns="18288" rIns="18288" tIns="18288" bIns="18288" anchor="t">
            <a:spAutoFit/>
          </a:bodyPr>
          <a:lstStyle/>
          <a:p>
            <a:pPr algn="l">
              <a:lnSpc>
                <a:spcPct val="105000"/>
              </a:lnSpc>
              <a:spcBef>
                <a:spcPts val="0"/>
              </a:spcBef>
              <a:spcAft>
                <a:spcPts val="0"/>
              </a:spcAft>
              <a:defRPr sz="1500" b="0">
                <a:solidFill>
                  <a:srgbClr val="5C6A70"/>
                </a:solidFill>
                <a:latin typeface="Noto Sans"/>
              </a:defRPr>
            </a:pPr>
            <a:r>
              <a:t>One run ID, passed to every stage. Each stage stamps what it made and refuses what it did not.</a:t>
            </a:r>
          </a:p>
        </p:txBody>
      </p:sp>
      <p:sp>
        <p:nvSpPr>
          <p:cNvPr id="7" name="Rounded Rectangle 6"/>
          <p:cNvSpPr/>
          <p:nvPr/>
        </p:nvSpPr>
        <p:spPr>
          <a:xfrm>
            <a:off x="658368" y="2194560"/>
            <a:ext cx="1737360" cy="1737360"/>
          </a:xfrm>
          <a:prstGeom prst="roundRect">
            <a:avLst/>
          </a:prstGeom>
          <a:solidFill>
            <a:srgbClr val="FFFFFF"/>
          </a:solidFill>
          <a:ln w="12700">
            <a:solidFill>
              <a:srgbClr val="CAD2D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2359152"/>
            <a:ext cx="384048" cy="256032"/>
          </a:xfrm>
          <a:prstGeom prst="rect">
            <a:avLst/>
          </a:prstGeom>
          <a:noFill/>
        </p:spPr>
        <p:txBody>
          <a:bodyPr wrap="square" lIns="18288" rIns="18288" tIns="18288" bIns="18288" anchor="t">
            <a:spAutoFit/>
          </a:bodyPr>
          <a:lstStyle/>
          <a:p>
            <a:pPr algn="l">
              <a:lnSpc>
                <a:spcPct val="105000"/>
              </a:lnSpc>
              <a:spcBef>
                <a:spcPts val="0"/>
              </a:spcBef>
              <a:spcAft>
                <a:spcPts val="0"/>
              </a:spcAft>
              <a:defRPr sz="900" b="1">
                <a:solidFill>
                  <a:srgbClr val="087E82"/>
                </a:solidFill>
                <a:latin typeface="Noto Sans"/>
              </a:defRPr>
            </a:pPr>
            <a:r>
              <a:t>01</a:t>
            </a:r>
          </a:p>
        </p:txBody>
      </p:sp>
      <p:sp>
        <p:nvSpPr>
          <p:cNvPr id="9" name="TextBox 8"/>
          <p:cNvSpPr txBox="1"/>
          <p:nvPr/>
        </p:nvSpPr>
        <p:spPr>
          <a:xfrm>
            <a:off x="822959" y="2688336"/>
            <a:ext cx="1389888" cy="274320"/>
          </a:xfrm>
          <a:prstGeom prst="rect">
            <a:avLst/>
          </a:prstGeom>
          <a:noFill/>
        </p:spPr>
        <p:txBody>
          <a:bodyPr wrap="square" lIns="18288" rIns="18288" tIns="18288" bIns="18288" anchor="t">
            <a:spAutoFit/>
          </a:bodyPr>
          <a:lstStyle/>
          <a:p>
            <a:pPr algn="l">
              <a:lnSpc>
                <a:spcPct val="105000"/>
              </a:lnSpc>
              <a:spcBef>
                <a:spcPts val="0"/>
              </a:spcBef>
              <a:spcAft>
                <a:spcPts val="0"/>
              </a:spcAft>
              <a:defRPr sz="1100" b="1">
                <a:solidFill>
                  <a:srgbClr val="5C6A70"/>
                </a:solidFill>
                <a:latin typeface="Noto Sans"/>
              </a:defRPr>
            </a:pPr>
            <a:r>
              <a:t>BUILD</a:t>
            </a:r>
          </a:p>
        </p:txBody>
      </p:sp>
      <p:sp>
        <p:nvSpPr>
          <p:cNvPr id="10" name="TextBox 9"/>
          <p:cNvSpPr txBox="1"/>
          <p:nvPr/>
        </p:nvSpPr>
        <p:spPr>
          <a:xfrm>
            <a:off x="822959" y="3017520"/>
            <a:ext cx="1463040" cy="329184"/>
          </a:xfrm>
          <a:prstGeom prst="rect">
            <a:avLst/>
          </a:prstGeom>
          <a:noFill/>
        </p:spPr>
        <p:txBody>
          <a:bodyPr wrap="square" lIns="18288" rIns="18288" tIns="18288" bIns="18288" anchor="t">
            <a:spAutoFit/>
          </a:bodyPr>
          <a:lstStyle/>
          <a:p>
            <a:pPr algn="l">
              <a:lnSpc>
                <a:spcPct val="105000"/>
              </a:lnSpc>
              <a:spcBef>
                <a:spcPts val="0"/>
              </a:spcBef>
              <a:spcAft>
                <a:spcPts val="0"/>
              </a:spcAft>
              <a:defRPr sz="1700" b="1">
                <a:solidFill>
                  <a:srgbClr val="17242A"/>
                </a:solidFill>
                <a:latin typeface="DejaVu Sans Mono"/>
              </a:defRPr>
            </a:pPr>
            <a:r>
              <a:t>qcow2</a:t>
            </a:r>
          </a:p>
        </p:txBody>
      </p:sp>
      <p:sp>
        <p:nvSpPr>
          <p:cNvPr id="11" name="TextBox 10"/>
          <p:cNvSpPr txBox="1"/>
          <p:nvPr/>
        </p:nvSpPr>
        <p:spPr>
          <a:xfrm>
            <a:off x="822959" y="3456432"/>
            <a:ext cx="1463040" cy="274320"/>
          </a:xfrm>
          <a:prstGeom prst="rect">
            <a:avLst/>
          </a:prstGeom>
          <a:noFill/>
        </p:spPr>
        <p:txBody>
          <a:bodyPr wrap="square" lIns="18288" rIns="18288" tIns="18288" bIns="18288" anchor="t">
            <a:spAutoFit/>
          </a:bodyPr>
          <a:lstStyle/>
          <a:p>
            <a:pPr algn="l">
              <a:lnSpc>
                <a:spcPct val="105000"/>
              </a:lnSpc>
              <a:spcBef>
                <a:spcPts val="0"/>
              </a:spcBef>
              <a:spcAft>
                <a:spcPts val="0"/>
              </a:spcAft>
              <a:defRPr sz="1000" b="0">
                <a:solidFill>
                  <a:srgbClr val="5C6A70"/>
                </a:solidFill>
                <a:latin typeface="Noto Sans"/>
              </a:defRPr>
            </a:pPr>
            <a:r>
              <a:t>.built stamp</a:t>
            </a:r>
          </a:p>
        </p:txBody>
      </p:sp>
      <p:sp>
        <p:nvSpPr>
          <p:cNvPr id="12" name="Rectangle 11"/>
          <p:cNvSpPr/>
          <p:nvPr/>
        </p:nvSpPr>
        <p:spPr>
          <a:xfrm>
            <a:off x="658368" y="3822191"/>
            <a:ext cx="1737360" cy="109728"/>
          </a:xfrm>
          <a:prstGeom prst="rect">
            <a:avLst/>
          </a:prstGeom>
          <a:solidFill>
            <a:srgbClr val="087E8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Chevron 12"/>
          <p:cNvSpPr/>
          <p:nvPr/>
        </p:nvSpPr>
        <p:spPr>
          <a:xfrm>
            <a:off x="2505456" y="2834640"/>
            <a:ext cx="256032" cy="420624"/>
          </a:xfrm>
          <a:prstGeom prst="chevron">
            <a:avLst/>
          </a:prstGeom>
          <a:solidFill>
            <a:srgbClr val="CAD2D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ounded Rectangle 13"/>
          <p:cNvSpPr/>
          <p:nvPr/>
        </p:nvSpPr>
        <p:spPr>
          <a:xfrm>
            <a:off x="2871215" y="2194560"/>
            <a:ext cx="1737360" cy="1737360"/>
          </a:xfrm>
          <a:prstGeom prst="roundRect">
            <a:avLst/>
          </a:prstGeom>
          <a:solidFill>
            <a:srgbClr val="FFFFFF"/>
          </a:solidFill>
          <a:ln w="12700">
            <a:solidFill>
              <a:srgbClr val="CAD2D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3035808" y="2359152"/>
            <a:ext cx="384048" cy="256032"/>
          </a:xfrm>
          <a:prstGeom prst="rect">
            <a:avLst/>
          </a:prstGeom>
          <a:noFill/>
        </p:spPr>
        <p:txBody>
          <a:bodyPr wrap="square" lIns="18288" rIns="18288" tIns="18288" bIns="18288" anchor="t">
            <a:spAutoFit/>
          </a:bodyPr>
          <a:lstStyle/>
          <a:p>
            <a:pPr algn="l">
              <a:lnSpc>
                <a:spcPct val="105000"/>
              </a:lnSpc>
              <a:spcBef>
                <a:spcPts val="0"/>
              </a:spcBef>
              <a:spcAft>
                <a:spcPts val="0"/>
              </a:spcAft>
              <a:defRPr sz="900" b="1">
                <a:solidFill>
                  <a:srgbClr val="E4AD3A"/>
                </a:solidFill>
                <a:latin typeface="Noto Sans"/>
              </a:defRPr>
            </a:pPr>
            <a:r>
              <a:t>02</a:t>
            </a:r>
          </a:p>
        </p:txBody>
      </p:sp>
      <p:sp>
        <p:nvSpPr>
          <p:cNvPr id="16" name="TextBox 15"/>
          <p:cNvSpPr txBox="1"/>
          <p:nvPr/>
        </p:nvSpPr>
        <p:spPr>
          <a:xfrm>
            <a:off x="3035808" y="2688336"/>
            <a:ext cx="1389888" cy="274320"/>
          </a:xfrm>
          <a:prstGeom prst="rect">
            <a:avLst/>
          </a:prstGeom>
          <a:noFill/>
        </p:spPr>
        <p:txBody>
          <a:bodyPr wrap="square" lIns="18288" rIns="18288" tIns="18288" bIns="18288" anchor="t">
            <a:spAutoFit/>
          </a:bodyPr>
          <a:lstStyle/>
          <a:p>
            <a:pPr algn="l">
              <a:lnSpc>
                <a:spcPct val="105000"/>
              </a:lnSpc>
              <a:spcBef>
                <a:spcPts val="0"/>
              </a:spcBef>
              <a:spcAft>
                <a:spcPts val="0"/>
              </a:spcAft>
              <a:defRPr sz="1100" b="1">
                <a:solidFill>
                  <a:srgbClr val="5C6A70"/>
                </a:solidFill>
                <a:latin typeface="Noto Sans"/>
              </a:defRPr>
            </a:pPr>
            <a:r>
              <a:t>VERIFY</a:t>
            </a:r>
          </a:p>
        </p:txBody>
      </p:sp>
      <p:sp>
        <p:nvSpPr>
          <p:cNvPr id="17" name="TextBox 16"/>
          <p:cNvSpPr txBox="1"/>
          <p:nvPr/>
        </p:nvSpPr>
        <p:spPr>
          <a:xfrm>
            <a:off x="3035808" y="3017520"/>
            <a:ext cx="1463040" cy="329184"/>
          </a:xfrm>
          <a:prstGeom prst="rect">
            <a:avLst/>
          </a:prstGeom>
          <a:noFill/>
        </p:spPr>
        <p:txBody>
          <a:bodyPr wrap="square" lIns="18288" rIns="18288" tIns="18288" bIns="18288" anchor="t">
            <a:spAutoFit/>
          </a:bodyPr>
          <a:lstStyle/>
          <a:p>
            <a:pPr algn="l">
              <a:lnSpc>
                <a:spcPct val="105000"/>
              </a:lnSpc>
              <a:spcBef>
                <a:spcPts val="0"/>
              </a:spcBef>
              <a:spcAft>
                <a:spcPts val="0"/>
              </a:spcAft>
              <a:defRPr sz="1700" b="1">
                <a:solidFill>
                  <a:srgbClr val="17242A"/>
                </a:solidFill>
                <a:latin typeface="DejaVu Sans Mono"/>
              </a:defRPr>
            </a:pPr>
            <a:r>
              <a:t>stamp</a:t>
            </a:r>
          </a:p>
        </p:txBody>
      </p:sp>
      <p:sp>
        <p:nvSpPr>
          <p:cNvPr id="18" name="TextBox 17"/>
          <p:cNvSpPr txBox="1"/>
          <p:nvPr/>
        </p:nvSpPr>
        <p:spPr>
          <a:xfrm>
            <a:off x="3035808" y="3456432"/>
            <a:ext cx="1463040" cy="274320"/>
          </a:xfrm>
          <a:prstGeom prst="rect">
            <a:avLst/>
          </a:prstGeom>
          <a:noFill/>
        </p:spPr>
        <p:txBody>
          <a:bodyPr wrap="square" lIns="18288" rIns="18288" tIns="18288" bIns="18288" anchor="t">
            <a:spAutoFit/>
          </a:bodyPr>
          <a:lstStyle/>
          <a:p>
            <a:pPr algn="l">
              <a:lnSpc>
                <a:spcPct val="105000"/>
              </a:lnSpc>
              <a:spcBef>
                <a:spcPts val="0"/>
              </a:spcBef>
              <a:spcAft>
                <a:spcPts val="0"/>
              </a:spcAft>
              <a:defRPr sz="1000" b="0">
                <a:solidFill>
                  <a:srgbClr val="5C6A70"/>
                </a:solidFill>
                <a:latin typeface="Noto Sans"/>
              </a:defRPr>
            </a:pPr>
            <a:r>
              <a:t>= run_id</a:t>
            </a:r>
          </a:p>
        </p:txBody>
      </p:sp>
      <p:sp>
        <p:nvSpPr>
          <p:cNvPr id="19" name="Rectangle 18"/>
          <p:cNvSpPr/>
          <p:nvPr/>
        </p:nvSpPr>
        <p:spPr>
          <a:xfrm>
            <a:off x="2871215" y="3822191"/>
            <a:ext cx="1737360" cy="109728"/>
          </a:xfrm>
          <a:prstGeom prst="rect">
            <a:avLst/>
          </a:prstGeom>
          <a:solidFill>
            <a:srgbClr val="E4AD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Chevron 19"/>
          <p:cNvSpPr/>
          <p:nvPr/>
        </p:nvSpPr>
        <p:spPr>
          <a:xfrm>
            <a:off x="4718304" y="2834640"/>
            <a:ext cx="256032" cy="420624"/>
          </a:xfrm>
          <a:prstGeom prst="chevron">
            <a:avLst/>
          </a:prstGeom>
          <a:solidFill>
            <a:srgbClr val="CAD2D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ounded Rectangle 20"/>
          <p:cNvSpPr/>
          <p:nvPr/>
        </p:nvSpPr>
        <p:spPr>
          <a:xfrm>
            <a:off x="5084064" y="2194560"/>
            <a:ext cx="1737360" cy="1737360"/>
          </a:xfrm>
          <a:prstGeom prst="roundRect">
            <a:avLst/>
          </a:prstGeom>
          <a:solidFill>
            <a:srgbClr val="FFFFFF"/>
          </a:solidFill>
          <a:ln w="12700">
            <a:solidFill>
              <a:srgbClr val="CAD2D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5248655" y="2359152"/>
            <a:ext cx="384048" cy="256032"/>
          </a:xfrm>
          <a:prstGeom prst="rect">
            <a:avLst/>
          </a:prstGeom>
          <a:noFill/>
        </p:spPr>
        <p:txBody>
          <a:bodyPr wrap="square" lIns="18288" rIns="18288" tIns="18288" bIns="18288" anchor="t">
            <a:spAutoFit/>
          </a:bodyPr>
          <a:lstStyle/>
          <a:p>
            <a:pPr algn="l">
              <a:lnSpc>
                <a:spcPct val="105000"/>
              </a:lnSpc>
              <a:spcBef>
                <a:spcPts val="0"/>
              </a:spcBef>
              <a:spcAft>
                <a:spcPts val="0"/>
              </a:spcAft>
              <a:defRPr sz="900" b="1">
                <a:solidFill>
                  <a:srgbClr val="D95D43"/>
                </a:solidFill>
                <a:latin typeface="Noto Sans"/>
              </a:defRPr>
            </a:pPr>
            <a:r>
              <a:t>03</a:t>
            </a:r>
          </a:p>
        </p:txBody>
      </p:sp>
      <p:sp>
        <p:nvSpPr>
          <p:cNvPr id="23" name="TextBox 22"/>
          <p:cNvSpPr txBox="1"/>
          <p:nvPr/>
        </p:nvSpPr>
        <p:spPr>
          <a:xfrm>
            <a:off x="5248655" y="2688336"/>
            <a:ext cx="1389888" cy="274320"/>
          </a:xfrm>
          <a:prstGeom prst="rect">
            <a:avLst/>
          </a:prstGeom>
          <a:noFill/>
        </p:spPr>
        <p:txBody>
          <a:bodyPr wrap="square" lIns="18288" rIns="18288" tIns="18288" bIns="18288" anchor="t">
            <a:spAutoFit/>
          </a:bodyPr>
          <a:lstStyle/>
          <a:p>
            <a:pPr algn="l">
              <a:lnSpc>
                <a:spcPct val="105000"/>
              </a:lnSpc>
              <a:spcBef>
                <a:spcPts val="0"/>
              </a:spcBef>
              <a:spcAft>
                <a:spcPts val="0"/>
              </a:spcAft>
              <a:defRPr sz="1100" b="1">
                <a:solidFill>
                  <a:srgbClr val="5C6A70"/>
                </a:solidFill>
                <a:latin typeface="Noto Sans"/>
              </a:defRPr>
            </a:pPr>
            <a:r>
              <a:t>CONVERT</a:t>
            </a:r>
          </a:p>
        </p:txBody>
      </p:sp>
      <p:sp>
        <p:nvSpPr>
          <p:cNvPr id="24" name="TextBox 23"/>
          <p:cNvSpPr txBox="1"/>
          <p:nvPr/>
        </p:nvSpPr>
        <p:spPr>
          <a:xfrm>
            <a:off x="5248655" y="3017520"/>
            <a:ext cx="1463040" cy="329184"/>
          </a:xfrm>
          <a:prstGeom prst="rect">
            <a:avLst/>
          </a:prstGeom>
          <a:noFill/>
        </p:spPr>
        <p:txBody>
          <a:bodyPr wrap="square" lIns="18288" rIns="18288" tIns="18288" bIns="18288" anchor="t">
            <a:spAutoFit/>
          </a:bodyPr>
          <a:lstStyle/>
          <a:p>
            <a:pPr algn="l">
              <a:lnSpc>
                <a:spcPct val="105000"/>
              </a:lnSpc>
              <a:spcBef>
                <a:spcPts val="0"/>
              </a:spcBef>
              <a:spcAft>
                <a:spcPts val="0"/>
              </a:spcAft>
              <a:defRPr sz="1700" b="1">
                <a:solidFill>
                  <a:srgbClr val="17242A"/>
                </a:solidFill>
                <a:latin typeface="DejaVu Sans Mono"/>
              </a:defRPr>
            </a:pPr>
            <a:r>
              <a:t>ova</a:t>
            </a:r>
          </a:p>
        </p:txBody>
      </p:sp>
      <p:sp>
        <p:nvSpPr>
          <p:cNvPr id="25" name="TextBox 24"/>
          <p:cNvSpPr txBox="1"/>
          <p:nvPr/>
        </p:nvSpPr>
        <p:spPr>
          <a:xfrm>
            <a:off x="5248655" y="3456432"/>
            <a:ext cx="1463040" cy="274320"/>
          </a:xfrm>
          <a:prstGeom prst="rect">
            <a:avLst/>
          </a:prstGeom>
          <a:noFill/>
        </p:spPr>
        <p:txBody>
          <a:bodyPr wrap="square" lIns="18288" rIns="18288" tIns="18288" bIns="18288" anchor="t">
            <a:spAutoFit/>
          </a:bodyPr>
          <a:lstStyle/>
          <a:p>
            <a:pPr algn="l">
              <a:lnSpc>
                <a:spcPct val="105000"/>
              </a:lnSpc>
              <a:spcBef>
                <a:spcPts val="0"/>
              </a:spcBef>
              <a:spcAft>
                <a:spcPts val="0"/>
              </a:spcAft>
              <a:defRPr sz="1000" b="0">
                <a:solidFill>
                  <a:srgbClr val="5C6A70"/>
                </a:solidFill>
                <a:latin typeface="Noto Sans"/>
              </a:defRPr>
            </a:pPr>
            <a:r>
              <a:t>.converted stamp</a:t>
            </a:r>
          </a:p>
        </p:txBody>
      </p:sp>
      <p:sp>
        <p:nvSpPr>
          <p:cNvPr id="26" name="Rectangle 25"/>
          <p:cNvSpPr/>
          <p:nvPr/>
        </p:nvSpPr>
        <p:spPr>
          <a:xfrm>
            <a:off x="5084064" y="3822191"/>
            <a:ext cx="1737360" cy="109728"/>
          </a:xfrm>
          <a:prstGeom prst="rect">
            <a:avLst/>
          </a:prstGeom>
          <a:solidFill>
            <a:srgbClr val="D95D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Chevron 26"/>
          <p:cNvSpPr/>
          <p:nvPr/>
        </p:nvSpPr>
        <p:spPr>
          <a:xfrm>
            <a:off x="6931152" y="2834640"/>
            <a:ext cx="256032" cy="420624"/>
          </a:xfrm>
          <a:prstGeom prst="chevron">
            <a:avLst/>
          </a:prstGeom>
          <a:solidFill>
            <a:srgbClr val="CAD2D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Rounded Rectangle 27"/>
          <p:cNvSpPr/>
          <p:nvPr/>
        </p:nvSpPr>
        <p:spPr>
          <a:xfrm>
            <a:off x="7296912" y="2194560"/>
            <a:ext cx="1737360" cy="1737360"/>
          </a:xfrm>
          <a:prstGeom prst="roundRect">
            <a:avLst/>
          </a:prstGeom>
          <a:solidFill>
            <a:srgbClr val="FFFFFF"/>
          </a:solidFill>
          <a:ln w="12700">
            <a:solidFill>
              <a:srgbClr val="CAD2D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7461504" y="2359152"/>
            <a:ext cx="384048" cy="256032"/>
          </a:xfrm>
          <a:prstGeom prst="rect">
            <a:avLst/>
          </a:prstGeom>
          <a:noFill/>
        </p:spPr>
        <p:txBody>
          <a:bodyPr wrap="square" lIns="18288" rIns="18288" tIns="18288" bIns="18288" anchor="t">
            <a:spAutoFit/>
          </a:bodyPr>
          <a:lstStyle/>
          <a:p>
            <a:pPr algn="l">
              <a:lnSpc>
                <a:spcPct val="105000"/>
              </a:lnSpc>
              <a:spcBef>
                <a:spcPts val="0"/>
              </a:spcBef>
              <a:spcAft>
                <a:spcPts val="0"/>
              </a:spcAft>
              <a:defRPr sz="900" b="1">
                <a:solidFill>
                  <a:srgbClr val="E4AD3A"/>
                </a:solidFill>
                <a:latin typeface="Noto Sans"/>
              </a:defRPr>
            </a:pPr>
            <a:r>
              <a:t>04</a:t>
            </a:r>
          </a:p>
        </p:txBody>
      </p:sp>
      <p:sp>
        <p:nvSpPr>
          <p:cNvPr id="30" name="TextBox 29"/>
          <p:cNvSpPr txBox="1"/>
          <p:nvPr/>
        </p:nvSpPr>
        <p:spPr>
          <a:xfrm>
            <a:off x="7461504" y="2688336"/>
            <a:ext cx="1389888" cy="274320"/>
          </a:xfrm>
          <a:prstGeom prst="rect">
            <a:avLst/>
          </a:prstGeom>
          <a:noFill/>
        </p:spPr>
        <p:txBody>
          <a:bodyPr wrap="square" lIns="18288" rIns="18288" tIns="18288" bIns="18288" anchor="t">
            <a:spAutoFit/>
          </a:bodyPr>
          <a:lstStyle/>
          <a:p>
            <a:pPr algn="l">
              <a:lnSpc>
                <a:spcPct val="105000"/>
              </a:lnSpc>
              <a:spcBef>
                <a:spcPts val="0"/>
              </a:spcBef>
              <a:spcAft>
                <a:spcPts val="0"/>
              </a:spcAft>
              <a:defRPr sz="1100" b="1">
                <a:solidFill>
                  <a:srgbClr val="5C6A70"/>
                </a:solidFill>
                <a:latin typeface="Noto Sans"/>
              </a:defRPr>
            </a:pPr>
            <a:r>
              <a:t>VERIFY</a:t>
            </a:r>
          </a:p>
        </p:txBody>
      </p:sp>
      <p:sp>
        <p:nvSpPr>
          <p:cNvPr id="31" name="TextBox 30"/>
          <p:cNvSpPr txBox="1"/>
          <p:nvPr/>
        </p:nvSpPr>
        <p:spPr>
          <a:xfrm>
            <a:off x="7461504" y="3017520"/>
            <a:ext cx="1463040" cy="329184"/>
          </a:xfrm>
          <a:prstGeom prst="rect">
            <a:avLst/>
          </a:prstGeom>
          <a:noFill/>
        </p:spPr>
        <p:txBody>
          <a:bodyPr wrap="square" lIns="18288" rIns="18288" tIns="18288" bIns="18288" anchor="t">
            <a:spAutoFit/>
          </a:bodyPr>
          <a:lstStyle/>
          <a:p>
            <a:pPr algn="l">
              <a:lnSpc>
                <a:spcPct val="105000"/>
              </a:lnSpc>
              <a:spcBef>
                <a:spcPts val="0"/>
              </a:spcBef>
              <a:spcAft>
                <a:spcPts val="0"/>
              </a:spcAft>
              <a:defRPr sz="1700" b="1">
                <a:solidFill>
                  <a:srgbClr val="17242A"/>
                </a:solidFill>
                <a:latin typeface="DejaVu Sans Mono"/>
              </a:defRPr>
            </a:pPr>
            <a:r>
              <a:t>stamp</a:t>
            </a:r>
          </a:p>
        </p:txBody>
      </p:sp>
      <p:sp>
        <p:nvSpPr>
          <p:cNvPr id="32" name="TextBox 31"/>
          <p:cNvSpPr txBox="1"/>
          <p:nvPr/>
        </p:nvSpPr>
        <p:spPr>
          <a:xfrm>
            <a:off x="7461504" y="3456432"/>
            <a:ext cx="1463040" cy="274320"/>
          </a:xfrm>
          <a:prstGeom prst="rect">
            <a:avLst/>
          </a:prstGeom>
          <a:noFill/>
        </p:spPr>
        <p:txBody>
          <a:bodyPr wrap="square" lIns="18288" rIns="18288" tIns="18288" bIns="18288" anchor="t">
            <a:spAutoFit/>
          </a:bodyPr>
          <a:lstStyle/>
          <a:p>
            <a:pPr algn="l">
              <a:lnSpc>
                <a:spcPct val="105000"/>
              </a:lnSpc>
              <a:spcBef>
                <a:spcPts val="0"/>
              </a:spcBef>
              <a:spcAft>
                <a:spcPts val="0"/>
              </a:spcAft>
              <a:defRPr sz="1000" b="0">
                <a:solidFill>
                  <a:srgbClr val="5C6A70"/>
                </a:solidFill>
                <a:latin typeface="Noto Sans"/>
              </a:defRPr>
            </a:pPr>
            <a:r>
              <a:t>= run_id</a:t>
            </a:r>
          </a:p>
        </p:txBody>
      </p:sp>
      <p:sp>
        <p:nvSpPr>
          <p:cNvPr id="33" name="Rectangle 32"/>
          <p:cNvSpPr/>
          <p:nvPr/>
        </p:nvSpPr>
        <p:spPr>
          <a:xfrm>
            <a:off x="7296912" y="3822191"/>
            <a:ext cx="1737360" cy="109728"/>
          </a:xfrm>
          <a:prstGeom prst="rect">
            <a:avLst/>
          </a:prstGeom>
          <a:solidFill>
            <a:srgbClr val="E4AD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Chevron 33"/>
          <p:cNvSpPr/>
          <p:nvPr/>
        </p:nvSpPr>
        <p:spPr>
          <a:xfrm>
            <a:off x="9144000" y="2834640"/>
            <a:ext cx="256032" cy="420624"/>
          </a:xfrm>
          <a:prstGeom prst="chevron">
            <a:avLst/>
          </a:prstGeom>
          <a:solidFill>
            <a:srgbClr val="CAD2D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Rounded Rectangle 34"/>
          <p:cNvSpPr/>
          <p:nvPr/>
        </p:nvSpPr>
        <p:spPr>
          <a:xfrm>
            <a:off x="9509760" y="2194560"/>
            <a:ext cx="1737360" cy="1737360"/>
          </a:xfrm>
          <a:prstGeom prst="roundRect">
            <a:avLst/>
          </a:prstGeom>
          <a:solidFill>
            <a:srgbClr val="FFFFFF"/>
          </a:solidFill>
          <a:ln w="12700">
            <a:solidFill>
              <a:srgbClr val="CAD2D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TextBox 35"/>
          <p:cNvSpPr txBox="1"/>
          <p:nvPr/>
        </p:nvSpPr>
        <p:spPr>
          <a:xfrm>
            <a:off x="9674352" y="2359152"/>
            <a:ext cx="384048" cy="256032"/>
          </a:xfrm>
          <a:prstGeom prst="rect">
            <a:avLst/>
          </a:prstGeom>
          <a:noFill/>
        </p:spPr>
        <p:txBody>
          <a:bodyPr wrap="square" lIns="18288" rIns="18288" tIns="18288" bIns="18288" anchor="t">
            <a:spAutoFit/>
          </a:bodyPr>
          <a:lstStyle/>
          <a:p>
            <a:pPr algn="l">
              <a:lnSpc>
                <a:spcPct val="105000"/>
              </a:lnSpc>
              <a:spcBef>
                <a:spcPts val="0"/>
              </a:spcBef>
              <a:spcAft>
                <a:spcPts val="0"/>
              </a:spcAft>
              <a:defRPr sz="900" b="1">
                <a:solidFill>
                  <a:srgbClr val="3978A8"/>
                </a:solidFill>
                <a:latin typeface="Noto Sans"/>
              </a:defRPr>
            </a:pPr>
            <a:r>
              <a:t>05</a:t>
            </a:r>
          </a:p>
        </p:txBody>
      </p:sp>
      <p:sp>
        <p:nvSpPr>
          <p:cNvPr id="37" name="TextBox 36"/>
          <p:cNvSpPr txBox="1"/>
          <p:nvPr/>
        </p:nvSpPr>
        <p:spPr>
          <a:xfrm>
            <a:off x="9674352" y="2688336"/>
            <a:ext cx="1389888" cy="274320"/>
          </a:xfrm>
          <a:prstGeom prst="rect">
            <a:avLst/>
          </a:prstGeom>
          <a:noFill/>
        </p:spPr>
        <p:txBody>
          <a:bodyPr wrap="square" lIns="18288" rIns="18288" tIns="18288" bIns="18288" anchor="t">
            <a:spAutoFit/>
          </a:bodyPr>
          <a:lstStyle/>
          <a:p>
            <a:pPr algn="l">
              <a:lnSpc>
                <a:spcPct val="105000"/>
              </a:lnSpc>
              <a:spcBef>
                <a:spcPts val="0"/>
              </a:spcBef>
              <a:spcAft>
                <a:spcPts val="0"/>
              </a:spcAft>
              <a:defRPr sz="1100" b="1">
                <a:solidFill>
                  <a:srgbClr val="5C6A70"/>
                </a:solidFill>
                <a:latin typeface="Noto Sans"/>
              </a:defRPr>
            </a:pPr>
            <a:r>
              <a:t>PUBLISH</a:t>
            </a:r>
          </a:p>
        </p:txBody>
      </p:sp>
      <p:sp>
        <p:nvSpPr>
          <p:cNvPr id="38" name="TextBox 37"/>
          <p:cNvSpPr txBox="1"/>
          <p:nvPr/>
        </p:nvSpPr>
        <p:spPr>
          <a:xfrm>
            <a:off x="9674352" y="3017520"/>
            <a:ext cx="1463040" cy="329184"/>
          </a:xfrm>
          <a:prstGeom prst="rect">
            <a:avLst/>
          </a:prstGeom>
          <a:noFill/>
        </p:spPr>
        <p:txBody>
          <a:bodyPr wrap="square" lIns="18288" rIns="18288" tIns="18288" bIns="18288" anchor="t">
            <a:spAutoFit/>
          </a:bodyPr>
          <a:lstStyle/>
          <a:p>
            <a:pPr algn="l">
              <a:lnSpc>
                <a:spcPct val="105000"/>
              </a:lnSpc>
              <a:spcBef>
                <a:spcPts val="0"/>
              </a:spcBef>
              <a:spcAft>
                <a:spcPts val="0"/>
              </a:spcAft>
              <a:defRPr sz="1700" b="1">
                <a:solidFill>
                  <a:srgbClr val="17242A"/>
                </a:solidFill>
                <a:latin typeface="DejaVu Sans Mono"/>
              </a:defRPr>
            </a:pPr>
            <a:r>
              <a:t>5 targets</a:t>
            </a:r>
          </a:p>
        </p:txBody>
      </p:sp>
      <p:sp>
        <p:nvSpPr>
          <p:cNvPr id="39" name="TextBox 38"/>
          <p:cNvSpPr txBox="1"/>
          <p:nvPr/>
        </p:nvSpPr>
        <p:spPr>
          <a:xfrm>
            <a:off x="9674352" y="3456432"/>
            <a:ext cx="1463040" cy="274320"/>
          </a:xfrm>
          <a:prstGeom prst="rect">
            <a:avLst/>
          </a:prstGeom>
          <a:noFill/>
        </p:spPr>
        <p:txBody>
          <a:bodyPr wrap="square" lIns="18288" rIns="18288" tIns="18288" bIns="18288" anchor="t">
            <a:spAutoFit/>
          </a:bodyPr>
          <a:lstStyle/>
          <a:p>
            <a:pPr algn="l">
              <a:lnSpc>
                <a:spcPct val="105000"/>
              </a:lnSpc>
              <a:spcBef>
                <a:spcPts val="0"/>
              </a:spcBef>
              <a:spcAft>
                <a:spcPts val="0"/>
              </a:spcAft>
              <a:defRPr sz="1000" b="0">
                <a:solidFill>
                  <a:srgbClr val="5C6A70"/>
                </a:solidFill>
                <a:latin typeface="Noto Sans"/>
              </a:defRPr>
            </a:pPr>
            <a:r>
              <a:t>catalog entry</a:t>
            </a:r>
          </a:p>
        </p:txBody>
      </p:sp>
      <p:sp>
        <p:nvSpPr>
          <p:cNvPr id="40" name="Rectangle 39"/>
          <p:cNvSpPr/>
          <p:nvPr/>
        </p:nvSpPr>
        <p:spPr>
          <a:xfrm>
            <a:off x="9509760" y="3822191"/>
            <a:ext cx="1737360" cy="109728"/>
          </a:xfrm>
          <a:prstGeom prst="rect">
            <a:avLst/>
          </a:prstGeom>
          <a:solidFill>
            <a:srgbClr val="3978A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1" name="Rounded Rectangle 40"/>
          <p:cNvSpPr/>
          <p:nvPr/>
        </p:nvSpPr>
        <p:spPr>
          <a:xfrm>
            <a:off x="658368" y="4434840"/>
            <a:ext cx="5257800" cy="1234440"/>
          </a:xfrm>
          <a:prstGeom prst="roundRect">
            <a:avLst/>
          </a:prstGeom>
          <a:solidFill>
            <a:srgbClr val="E1EBE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2" name="TextBox 41"/>
          <p:cNvSpPr txBox="1"/>
          <p:nvPr/>
        </p:nvSpPr>
        <p:spPr>
          <a:xfrm>
            <a:off x="914400" y="4617720"/>
            <a:ext cx="1280160" cy="274320"/>
          </a:xfrm>
          <a:prstGeom prst="rect">
            <a:avLst/>
          </a:prstGeom>
          <a:noFill/>
        </p:spPr>
        <p:txBody>
          <a:bodyPr wrap="square" lIns="18288" rIns="18288" tIns="18288" bIns="18288" anchor="t">
            <a:spAutoFit/>
          </a:bodyPr>
          <a:lstStyle/>
          <a:p>
            <a:pPr algn="l">
              <a:lnSpc>
                <a:spcPct val="105000"/>
              </a:lnSpc>
              <a:spcBef>
                <a:spcPts val="0"/>
              </a:spcBef>
              <a:spcAft>
                <a:spcPts val="0"/>
              </a:spcAft>
              <a:defRPr sz="1100" b="1">
                <a:solidFill>
                  <a:srgbClr val="4D8766"/>
                </a:solidFill>
                <a:latin typeface="Noto Sans"/>
              </a:defRPr>
            </a:pPr>
            <a:r>
              <a:t>IDENTITY</a:t>
            </a:r>
          </a:p>
        </p:txBody>
      </p:sp>
      <p:sp>
        <p:nvSpPr>
          <p:cNvPr id="43" name="TextBox 42"/>
          <p:cNvSpPr txBox="1"/>
          <p:nvPr/>
        </p:nvSpPr>
        <p:spPr>
          <a:xfrm>
            <a:off x="914400" y="4937760"/>
            <a:ext cx="4754880" cy="640080"/>
          </a:xfrm>
          <a:prstGeom prst="rect">
            <a:avLst/>
          </a:prstGeom>
          <a:noFill/>
        </p:spPr>
        <p:txBody>
          <a:bodyPr wrap="square" lIns="18288" rIns="18288" tIns="18288" bIns="18288" anchor="t">
            <a:spAutoFit/>
          </a:bodyPr>
          <a:lstStyle/>
          <a:p>
            <a:pPr algn="l">
              <a:lnSpc>
                <a:spcPct val="105000"/>
              </a:lnSpc>
              <a:spcBef>
                <a:spcPts val="0"/>
              </a:spcBef>
              <a:spcAft>
                <a:spcPts val="0"/>
              </a:spcAft>
              <a:defRPr sz="1250" b="0">
                <a:solidFill>
                  <a:srgbClr val="17242A"/>
                </a:solidFill>
                <a:latin typeface="Noto Sans"/>
              </a:defRPr>
            </a:pPr>
            <a:r>
              <a:t>The run ID follows the artifact. A stale qcow2 or OVA from an earlier run is never published by mistake.</a:t>
            </a:r>
          </a:p>
        </p:txBody>
      </p:sp>
      <p:sp>
        <p:nvSpPr>
          <p:cNvPr id="44" name="Rounded Rectangle 43"/>
          <p:cNvSpPr/>
          <p:nvPr/>
        </p:nvSpPr>
        <p:spPr>
          <a:xfrm>
            <a:off x="6217920" y="4434840"/>
            <a:ext cx="5303520" cy="1234440"/>
          </a:xfrm>
          <a:prstGeom prst="roundRect">
            <a:avLst/>
          </a:prstGeom>
          <a:solidFill>
            <a:srgbClr val="E2EB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5" name="TextBox 44"/>
          <p:cNvSpPr txBox="1"/>
          <p:nvPr/>
        </p:nvSpPr>
        <p:spPr>
          <a:xfrm>
            <a:off x="6473952" y="4617720"/>
            <a:ext cx="1280160" cy="274320"/>
          </a:xfrm>
          <a:prstGeom prst="rect">
            <a:avLst/>
          </a:prstGeom>
          <a:noFill/>
        </p:spPr>
        <p:txBody>
          <a:bodyPr wrap="square" lIns="18288" rIns="18288" tIns="18288" bIns="18288" anchor="t">
            <a:spAutoFit/>
          </a:bodyPr>
          <a:lstStyle/>
          <a:p>
            <a:pPr algn="l">
              <a:lnSpc>
                <a:spcPct val="105000"/>
              </a:lnSpc>
              <a:spcBef>
                <a:spcPts val="0"/>
              </a:spcBef>
              <a:spcAft>
                <a:spcPts val="0"/>
              </a:spcAft>
              <a:defRPr sz="1100" b="1">
                <a:solidFill>
                  <a:srgbClr val="3978A8"/>
                </a:solidFill>
                <a:latin typeface="Noto Sans"/>
              </a:defRPr>
            </a:pPr>
            <a:r>
              <a:t>CATALOG</a:t>
            </a:r>
          </a:p>
        </p:txBody>
      </p:sp>
      <p:sp>
        <p:nvSpPr>
          <p:cNvPr id="46" name="TextBox 45"/>
          <p:cNvSpPr txBox="1"/>
          <p:nvPr/>
        </p:nvSpPr>
        <p:spPr>
          <a:xfrm>
            <a:off x="6473952" y="4937760"/>
            <a:ext cx="4800600" cy="640080"/>
          </a:xfrm>
          <a:prstGeom prst="rect">
            <a:avLst/>
          </a:prstGeom>
          <a:noFill/>
        </p:spPr>
        <p:txBody>
          <a:bodyPr wrap="square" lIns="18288" rIns="18288" tIns="18288" bIns="18288" anchor="t">
            <a:spAutoFit/>
          </a:bodyPr>
          <a:lstStyle/>
          <a:p>
            <a:pPr algn="l">
              <a:lnSpc>
                <a:spcPct val="105000"/>
              </a:lnSpc>
              <a:spcBef>
                <a:spcPts val="0"/>
              </a:spcBef>
              <a:spcAft>
                <a:spcPts val="0"/>
              </a:spcAft>
              <a:defRPr sz="1250" b="0">
                <a:solidFill>
                  <a:srgbClr val="17242A"/>
                </a:solidFill>
                <a:latin typeface="Noto Sans"/>
              </a:defRPr>
            </a:pPr>
            <a:r>
              <a:t>Every import records its provider artifact ID, versioned by run, in a JSON catalog that Terraform can consume.</a:t>
            </a:r>
          </a:p>
        </p:txBody>
      </p:sp>
      <p:sp>
        <p:nvSpPr>
          <p:cNvPr id="47" name="TextBox 46"/>
          <p:cNvSpPr txBox="1"/>
          <p:nvPr/>
        </p:nvSpPr>
        <p:spPr>
          <a:xfrm>
            <a:off x="566928" y="6510528"/>
            <a:ext cx="7315200" cy="182880"/>
          </a:xfrm>
          <a:prstGeom prst="rect">
            <a:avLst/>
          </a:prstGeom>
          <a:noFill/>
        </p:spPr>
        <p:txBody>
          <a:bodyPr wrap="square" lIns="18288" rIns="18288" tIns="18288" bIns="18288" anchor="t">
            <a:spAutoFit/>
          </a:bodyPr>
          <a:lstStyle/>
          <a:p>
            <a:pPr algn="l">
              <a:lnSpc>
                <a:spcPct val="105000"/>
              </a:lnSpc>
              <a:spcBef>
                <a:spcPts val="0"/>
              </a:spcBef>
              <a:spcAft>
                <a:spcPts val="0"/>
              </a:spcAft>
              <a:defRPr sz="750" b="1">
                <a:solidFill>
                  <a:srgbClr val="5C6A70"/>
                </a:solidFill>
                <a:latin typeface="Noto Sans"/>
              </a:defRPr>
            </a:pPr>
            <a:r>
              <a:t>LINUX INFRASTRUCTURE  |  DESIGN, DELIVERY, OPERATIONS</a:t>
            </a:r>
          </a:p>
        </p:txBody>
      </p:sp>
      <p:sp>
        <p:nvSpPr>
          <p:cNvPr id="48" name="TextBox 47"/>
          <p:cNvSpPr txBox="1"/>
          <p:nvPr/>
        </p:nvSpPr>
        <p:spPr>
          <a:xfrm>
            <a:off x="11109960" y="6510528"/>
            <a:ext cx="502920" cy="182880"/>
          </a:xfrm>
          <a:prstGeom prst="rect">
            <a:avLst/>
          </a:prstGeom>
          <a:noFill/>
        </p:spPr>
        <p:txBody>
          <a:bodyPr wrap="square" lIns="18288" rIns="18288" tIns="18288" bIns="18288" anchor="t">
            <a:spAutoFit/>
          </a:bodyPr>
          <a:lstStyle/>
          <a:p>
            <a:pPr algn="r">
              <a:lnSpc>
                <a:spcPct val="105000"/>
              </a:lnSpc>
              <a:spcBef>
                <a:spcPts val="0"/>
              </a:spcBef>
              <a:spcAft>
                <a:spcPts val="0"/>
              </a:spcAft>
              <a:defRPr sz="800" b="1">
                <a:solidFill>
                  <a:srgbClr val="5C6A70"/>
                </a:solidFill>
                <a:latin typeface="Noto Sans"/>
              </a:defRPr>
            </a:pPr>
            <a:r>
              <a:t>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4F6F3"/>
        </a:solidFill>
        <a:effectLst/>
      </p:bgPr>
    </p:bg>
    <p:spTree>
      <p:nvGrpSpPr>
        <p:cNvPr id="1" name=""/>
        <p:cNvGrpSpPr/>
        <p:nvPr/>
      </p:nvGrpSpPr>
      <p:grpSpPr/>
      <p:sp>
        <p:nvSpPr>
          <p:cNvPr id="2" name="TextBox 1"/>
          <p:cNvSpPr txBox="1"/>
          <p:nvPr/>
        </p:nvSpPr>
        <p:spPr>
          <a:xfrm>
            <a:off x="566928" y="256032"/>
            <a:ext cx="502920" cy="274320"/>
          </a:xfrm>
          <a:prstGeom prst="rect">
            <a:avLst/>
          </a:prstGeom>
          <a:noFill/>
        </p:spPr>
        <p:txBody>
          <a:bodyPr wrap="square" lIns="18288" rIns="18288" tIns="18288" bIns="18288" anchor="t">
            <a:spAutoFit/>
          </a:bodyPr>
          <a:lstStyle/>
          <a:p>
            <a:pPr algn="l">
              <a:lnSpc>
                <a:spcPct val="105000"/>
              </a:lnSpc>
              <a:spcBef>
                <a:spcPts val="0"/>
              </a:spcBef>
              <a:spcAft>
                <a:spcPts val="0"/>
              </a:spcAft>
              <a:defRPr sz="1000" b="1">
                <a:solidFill>
                  <a:srgbClr val="D95D43"/>
                </a:solidFill>
                <a:latin typeface="Noto Sans"/>
              </a:defRPr>
            </a:pPr>
            <a:r>
              <a:t>06</a:t>
            </a:r>
          </a:p>
        </p:txBody>
      </p:sp>
      <p:sp>
        <p:nvSpPr>
          <p:cNvPr id="3" name="TextBox 2"/>
          <p:cNvSpPr txBox="1"/>
          <p:nvPr/>
        </p:nvSpPr>
        <p:spPr>
          <a:xfrm>
            <a:off x="1078992" y="256032"/>
            <a:ext cx="4114800" cy="274320"/>
          </a:xfrm>
          <a:prstGeom prst="rect">
            <a:avLst/>
          </a:prstGeom>
          <a:noFill/>
        </p:spPr>
        <p:txBody>
          <a:bodyPr wrap="square" lIns="18288" rIns="18288" tIns="18288" bIns="18288" anchor="t">
            <a:spAutoFit/>
          </a:bodyPr>
          <a:lstStyle/>
          <a:p>
            <a:pPr algn="l">
              <a:lnSpc>
                <a:spcPct val="105000"/>
              </a:lnSpc>
              <a:spcBef>
                <a:spcPts val="0"/>
              </a:spcBef>
              <a:spcAft>
                <a:spcPts val="0"/>
              </a:spcAft>
              <a:defRPr sz="900" b="1">
                <a:solidFill>
                  <a:srgbClr val="5C6A70"/>
                </a:solidFill>
                <a:latin typeface="Noto Sans"/>
              </a:defRPr>
            </a:pPr>
            <a:r>
              <a:t>PORTFOLIO DELIVERY</a:t>
            </a:r>
          </a:p>
        </p:txBody>
      </p:sp>
      <p:sp>
        <p:nvSpPr>
          <p:cNvPr id="4" name="TextBox 3"/>
          <p:cNvSpPr txBox="1"/>
          <p:nvPr/>
        </p:nvSpPr>
        <p:spPr>
          <a:xfrm>
            <a:off x="566928" y="566928"/>
            <a:ext cx="10972800" cy="502920"/>
          </a:xfrm>
          <a:prstGeom prst="rect">
            <a:avLst/>
          </a:prstGeom>
          <a:noFill/>
        </p:spPr>
        <p:txBody>
          <a:bodyPr wrap="square" lIns="18288" rIns="18288" tIns="18288" bIns="18288" anchor="t">
            <a:spAutoFit/>
          </a:bodyPr>
          <a:lstStyle/>
          <a:p>
            <a:pPr algn="l">
              <a:lnSpc>
                <a:spcPct val="105000"/>
              </a:lnSpc>
              <a:spcBef>
                <a:spcPts val="0"/>
              </a:spcBef>
              <a:spcAft>
                <a:spcPts val="0"/>
              </a:spcAft>
              <a:defRPr sz="2500" b="1">
                <a:solidFill>
                  <a:srgbClr val="17242A"/>
                </a:solidFill>
                <a:latin typeface="Noto Sans"/>
              </a:defRPr>
            </a:pPr>
            <a:r>
              <a:t>Seven releases. One coordinated run.</a:t>
            </a:r>
          </a:p>
        </p:txBody>
      </p:sp>
      <p:sp>
        <p:nvSpPr>
          <p:cNvPr id="5" name="Rectangle 4"/>
          <p:cNvSpPr/>
          <p:nvPr/>
        </p:nvSpPr>
        <p:spPr>
          <a:xfrm>
            <a:off x="566928" y="1170432"/>
            <a:ext cx="11045952" cy="22860"/>
          </a:xfrm>
          <a:prstGeom prst="rect">
            <a:avLst/>
          </a:prstGeom>
          <a:solidFill>
            <a:srgbClr val="CAD2D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658368" y="1417320"/>
            <a:ext cx="9601200" cy="384048"/>
          </a:xfrm>
          <a:prstGeom prst="rect">
            <a:avLst/>
          </a:prstGeom>
          <a:noFill/>
        </p:spPr>
        <p:txBody>
          <a:bodyPr wrap="square" lIns="18288" rIns="18288" tIns="18288" bIns="18288" anchor="t">
            <a:spAutoFit/>
          </a:bodyPr>
          <a:lstStyle/>
          <a:p>
            <a:pPr algn="l">
              <a:lnSpc>
                <a:spcPct val="105000"/>
              </a:lnSpc>
              <a:spcBef>
                <a:spcPts val="0"/>
              </a:spcBef>
              <a:spcAft>
                <a:spcPts val="0"/>
              </a:spcAft>
              <a:defRPr sz="1600" b="0">
                <a:solidFill>
                  <a:srgbClr val="5C6A70"/>
                </a:solidFill>
                <a:latin typeface="Noto Sans"/>
              </a:defRPr>
            </a:pPr>
            <a:r>
              <a:t>Shared orchestration, distro-specific data, individual results.</a:t>
            </a:r>
          </a:p>
        </p:txBody>
      </p:sp>
      <p:sp>
        <p:nvSpPr>
          <p:cNvPr id="7" name="Rounded Rectangle 6"/>
          <p:cNvSpPr/>
          <p:nvPr/>
        </p:nvSpPr>
        <p:spPr>
          <a:xfrm>
            <a:off x="658368" y="2212848"/>
            <a:ext cx="1417320" cy="1024128"/>
          </a:xfrm>
          <a:prstGeom prst="roundRect">
            <a:avLst/>
          </a:prstGeom>
          <a:solidFill>
            <a:srgbClr val="E1EBE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658368" y="2377440"/>
            <a:ext cx="1417320" cy="292608"/>
          </a:xfrm>
          <a:prstGeom prst="rect">
            <a:avLst/>
          </a:prstGeom>
          <a:noFill/>
        </p:spPr>
        <p:txBody>
          <a:bodyPr wrap="square" lIns="18288" rIns="18288" tIns="18288" bIns="18288" anchor="t">
            <a:spAutoFit/>
          </a:bodyPr>
          <a:lstStyle/>
          <a:p>
            <a:pPr algn="ctr">
              <a:lnSpc>
                <a:spcPct val="105000"/>
              </a:lnSpc>
              <a:spcBef>
                <a:spcPts val="0"/>
              </a:spcBef>
              <a:spcAft>
                <a:spcPts val="0"/>
              </a:spcAft>
              <a:defRPr sz="1000" b="1">
                <a:solidFill>
                  <a:srgbClr val="4D8766"/>
                </a:solidFill>
                <a:latin typeface="Noto Sans"/>
              </a:defRPr>
            </a:pPr>
            <a:r>
              <a:t>CentOS Stream 10</a:t>
            </a:r>
          </a:p>
        </p:txBody>
      </p:sp>
      <p:sp>
        <p:nvSpPr>
          <p:cNvPr id="9" name="TextBox 8"/>
          <p:cNvSpPr txBox="1"/>
          <p:nvPr/>
        </p:nvSpPr>
        <p:spPr>
          <a:xfrm>
            <a:off x="658368" y="2761488"/>
            <a:ext cx="1417320" cy="237744"/>
          </a:xfrm>
          <a:prstGeom prst="rect">
            <a:avLst/>
          </a:prstGeom>
          <a:noFill/>
        </p:spPr>
        <p:txBody>
          <a:bodyPr wrap="square" lIns="18288" rIns="18288" tIns="18288" bIns="18288" anchor="t">
            <a:spAutoFit/>
          </a:bodyPr>
          <a:lstStyle/>
          <a:p>
            <a:pPr algn="ctr">
              <a:lnSpc>
                <a:spcPct val="105000"/>
              </a:lnSpc>
              <a:spcBef>
                <a:spcPts val="0"/>
              </a:spcBef>
              <a:spcAft>
                <a:spcPts val="0"/>
              </a:spcAft>
              <a:defRPr sz="900" b="1">
                <a:solidFill>
                  <a:srgbClr val="07595C"/>
                </a:solidFill>
                <a:latin typeface="DejaVu Sans Mono"/>
              </a:defRPr>
            </a:pPr>
            <a:r>
              <a:t>centos10s</a:t>
            </a:r>
          </a:p>
        </p:txBody>
      </p:sp>
      <p:cxnSp>
        <p:nvCxnSpPr>
          <p:cNvPr id="10" name="Connector 9"/>
          <p:cNvCxnSpPr/>
          <p:nvPr/>
        </p:nvCxnSpPr>
        <p:spPr>
          <a:xfrm>
            <a:off x="2075688" y="2724912"/>
            <a:ext cx="155448" cy="0"/>
          </a:xfrm>
          <a:prstGeom prst="line">
            <a:avLst/>
          </a:prstGeom>
          <a:ln w="25400">
            <a:solidFill>
              <a:srgbClr val="CAD2D0"/>
            </a:solidFill>
          </a:ln>
        </p:spPr>
        <p:style>
          <a:lnRef idx="2">
            <a:schemeClr val="accent1"/>
          </a:lnRef>
          <a:fillRef idx="0">
            <a:schemeClr val="accent1"/>
          </a:fillRef>
          <a:effectRef idx="1">
            <a:schemeClr val="accent1"/>
          </a:effectRef>
          <a:fontRef idx="minor">
            <a:schemeClr val="tx1"/>
          </a:fontRef>
        </p:style>
      </p:cxnSp>
      <p:sp>
        <p:nvSpPr>
          <p:cNvPr id="11" name="Rounded Rectangle 10"/>
          <p:cNvSpPr/>
          <p:nvPr/>
        </p:nvSpPr>
        <p:spPr>
          <a:xfrm>
            <a:off x="2231136" y="2212848"/>
            <a:ext cx="1417320" cy="1024128"/>
          </a:xfrm>
          <a:prstGeom prst="roundRect">
            <a:avLst/>
          </a:prstGeom>
          <a:solidFill>
            <a:srgbClr val="E1EBE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2231136" y="2377440"/>
            <a:ext cx="1417320" cy="292608"/>
          </a:xfrm>
          <a:prstGeom prst="rect">
            <a:avLst/>
          </a:prstGeom>
          <a:noFill/>
        </p:spPr>
        <p:txBody>
          <a:bodyPr wrap="square" lIns="18288" rIns="18288" tIns="18288" bIns="18288" anchor="t">
            <a:spAutoFit/>
          </a:bodyPr>
          <a:lstStyle/>
          <a:p>
            <a:pPr algn="ctr">
              <a:lnSpc>
                <a:spcPct val="105000"/>
              </a:lnSpc>
              <a:spcBef>
                <a:spcPts val="0"/>
              </a:spcBef>
              <a:spcAft>
                <a:spcPts val="0"/>
              </a:spcAft>
              <a:defRPr sz="1000" b="1">
                <a:solidFill>
                  <a:srgbClr val="4D8766"/>
                </a:solidFill>
                <a:latin typeface="Noto Sans"/>
              </a:defRPr>
            </a:pPr>
            <a:r>
              <a:t>Debian 12</a:t>
            </a:r>
          </a:p>
        </p:txBody>
      </p:sp>
      <p:sp>
        <p:nvSpPr>
          <p:cNvPr id="13" name="TextBox 12"/>
          <p:cNvSpPr txBox="1"/>
          <p:nvPr/>
        </p:nvSpPr>
        <p:spPr>
          <a:xfrm>
            <a:off x="2231136" y="2761488"/>
            <a:ext cx="1417320" cy="237744"/>
          </a:xfrm>
          <a:prstGeom prst="rect">
            <a:avLst/>
          </a:prstGeom>
          <a:noFill/>
        </p:spPr>
        <p:txBody>
          <a:bodyPr wrap="square" lIns="18288" rIns="18288" tIns="18288" bIns="18288" anchor="t">
            <a:spAutoFit/>
          </a:bodyPr>
          <a:lstStyle/>
          <a:p>
            <a:pPr algn="ctr">
              <a:lnSpc>
                <a:spcPct val="105000"/>
              </a:lnSpc>
              <a:spcBef>
                <a:spcPts val="0"/>
              </a:spcBef>
              <a:spcAft>
                <a:spcPts val="0"/>
              </a:spcAft>
              <a:defRPr sz="900" b="1">
                <a:solidFill>
                  <a:srgbClr val="07595C"/>
                </a:solidFill>
                <a:latin typeface="DejaVu Sans Mono"/>
              </a:defRPr>
            </a:pPr>
            <a:r>
              <a:t>debian1215</a:t>
            </a:r>
          </a:p>
        </p:txBody>
      </p:sp>
      <p:cxnSp>
        <p:nvCxnSpPr>
          <p:cNvPr id="14" name="Connector 13"/>
          <p:cNvCxnSpPr/>
          <p:nvPr/>
        </p:nvCxnSpPr>
        <p:spPr>
          <a:xfrm>
            <a:off x="3648456" y="2724912"/>
            <a:ext cx="155448" cy="0"/>
          </a:xfrm>
          <a:prstGeom prst="line">
            <a:avLst/>
          </a:prstGeom>
          <a:ln w="25400">
            <a:solidFill>
              <a:srgbClr val="CAD2D0"/>
            </a:solidFill>
          </a:ln>
        </p:spPr>
        <p:style>
          <a:lnRef idx="2">
            <a:schemeClr val="accent1"/>
          </a:lnRef>
          <a:fillRef idx="0">
            <a:schemeClr val="accent1"/>
          </a:fillRef>
          <a:effectRef idx="1">
            <a:schemeClr val="accent1"/>
          </a:effectRef>
          <a:fontRef idx="minor">
            <a:schemeClr val="tx1"/>
          </a:fontRef>
        </p:style>
      </p:cxnSp>
      <p:sp>
        <p:nvSpPr>
          <p:cNvPr id="15" name="Rounded Rectangle 14"/>
          <p:cNvSpPr/>
          <p:nvPr/>
        </p:nvSpPr>
        <p:spPr>
          <a:xfrm>
            <a:off x="3803904" y="2212848"/>
            <a:ext cx="1417320" cy="1024128"/>
          </a:xfrm>
          <a:prstGeom prst="roundRect">
            <a:avLst/>
          </a:prstGeom>
          <a:solidFill>
            <a:srgbClr val="E1EBE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3803904" y="2377440"/>
            <a:ext cx="1417320" cy="292608"/>
          </a:xfrm>
          <a:prstGeom prst="rect">
            <a:avLst/>
          </a:prstGeom>
          <a:noFill/>
        </p:spPr>
        <p:txBody>
          <a:bodyPr wrap="square" lIns="18288" rIns="18288" tIns="18288" bIns="18288" anchor="t">
            <a:spAutoFit/>
          </a:bodyPr>
          <a:lstStyle/>
          <a:p>
            <a:pPr algn="ctr">
              <a:lnSpc>
                <a:spcPct val="105000"/>
              </a:lnSpc>
              <a:spcBef>
                <a:spcPts val="0"/>
              </a:spcBef>
              <a:spcAft>
                <a:spcPts val="0"/>
              </a:spcAft>
              <a:defRPr sz="1000" b="1">
                <a:solidFill>
                  <a:srgbClr val="4D8766"/>
                </a:solidFill>
                <a:latin typeface="Noto Sans"/>
              </a:defRPr>
            </a:pPr>
            <a:r>
              <a:t>Debian 13</a:t>
            </a:r>
          </a:p>
        </p:txBody>
      </p:sp>
      <p:sp>
        <p:nvSpPr>
          <p:cNvPr id="17" name="TextBox 16"/>
          <p:cNvSpPr txBox="1"/>
          <p:nvPr/>
        </p:nvSpPr>
        <p:spPr>
          <a:xfrm>
            <a:off x="3803904" y="2761488"/>
            <a:ext cx="1417320" cy="237744"/>
          </a:xfrm>
          <a:prstGeom prst="rect">
            <a:avLst/>
          </a:prstGeom>
          <a:noFill/>
        </p:spPr>
        <p:txBody>
          <a:bodyPr wrap="square" lIns="18288" rIns="18288" tIns="18288" bIns="18288" anchor="t">
            <a:spAutoFit/>
          </a:bodyPr>
          <a:lstStyle/>
          <a:p>
            <a:pPr algn="ctr">
              <a:lnSpc>
                <a:spcPct val="105000"/>
              </a:lnSpc>
              <a:spcBef>
                <a:spcPts val="0"/>
              </a:spcBef>
              <a:spcAft>
                <a:spcPts val="0"/>
              </a:spcAft>
              <a:defRPr sz="900" b="1">
                <a:solidFill>
                  <a:srgbClr val="07595C"/>
                </a:solidFill>
                <a:latin typeface="DejaVu Sans Mono"/>
              </a:defRPr>
            </a:pPr>
            <a:r>
              <a:t>debian1307</a:t>
            </a:r>
          </a:p>
        </p:txBody>
      </p:sp>
      <p:cxnSp>
        <p:nvCxnSpPr>
          <p:cNvPr id="18" name="Connector 17"/>
          <p:cNvCxnSpPr/>
          <p:nvPr/>
        </p:nvCxnSpPr>
        <p:spPr>
          <a:xfrm>
            <a:off x="5221224" y="2724912"/>
            <a:ext cx="155448" cy="0"/>
          </a:xfrm>
          <a:prstGeom prst="line">
            <a:avLst/>
          </a:prstGeom>
          <a:ln w="25400">
            <a:solidFill>
              <a:srgbClr val="CAD2D0"/>
            </a:solidFill>
          </a:ln>
        </p:spPr>
        <p:style>
          <a:lnRef idx="2">
            <a:schemeClr val="accent1"/>
          </a:lnRef>
          <a:fillRef idx="0">
            <a:schemeClr val="accent1"/>
          </a:fillRef>
          <a:effectRef idx="1">
            <a:schemeClr val="accent1"/>
          </a:effectRef>
          <a:fontRef idx="minor">
            <a:schemeClr val="tx1"/>
          </a:fontRef>
        </p:style>
      </p:cxnSp>
      <p:sp>
        <p:nvSpPr>
          <p:cNvPr id="19" name="Rounded Rectangle 18"/>
          <p:cNvSpPr/>
          <p:nvPr/>
        </p:nvSpPr>
        <p:spPr>
          <a:xfrm>
            <a:off x="5376672" y="2212848"/>
            <a:ext cx="1417320" cy="1024128"/>
          </a:xfrm>
          <a:prstGeom prst="roundRect">
            <a:avLst/>
          </a:prstGeom>
          <a:solidFill>
            <a:srgbClr val="E1EBE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5376672" y="2377440"/>
            <a:ext cx="1417320" cy="292608"/>
          </a:xfrm>
          <a:prstGeom prst="rect">
            <a:avLst/>
          </a:prstGeom>
          <a:noFill/>
        </p:spPr>
        <p:txBody>
          <a:bodyPr wrap="square" lIns="18288" rIns="18288" tIns="18288" bIns="18288" anchor="t">
            <a:spAutoFit/>
          </a:bodyPr>
          <a:lstStyle/>
          <a:p>
            <a:pPr algn="ctr">
              <a:lnSpc>
                <a:spcPct val="105000"/>
              </a:lnSpc>
              <a:spcBef>
                <a:spcPts val="0"/>
              </a:spcBef>
              <a:spcAft>
                <a:spcPts val="0"/>
              </a:spcAft>
              <a:defRPr sz="1000" b="1">
                <a:solidFill>
                  <a:srgbClr val="4D8766"/>
                </a:solidFill>
                <a:latin typeface="Noto Sans"/>
              </a:defRPr>
            </a:pPr>
            <a:r>
              <a:t>Fedora 44</a:t>
            </a:r>
          </a:p>
        </p:txBody>
      </p:sp>
      <p:sp>
        <p:nvSpPr>
          <p:cNvPr id="21" name="TextBox 20"/>
          <p:cNvSpPr txBox="1"/>
          <p:nvPr/>
        </p:nvSpPr>
        <p:spPr>
          <a:xfrm>
            <a:off x="5376672" y="2761488"/>
            <a:ext cx="1417320" cy="237744"/>
          </a:xfrm>
          <a:prstGeom prst="rect">
            <a:avLst/>
          </a:prstGeom>
          <a:noFill/>
        </p:spPr>
        <p:txBody>
          <a:bodyPr wrap="square" lIns="18288" rIns="18288" tIns="18288" bIns="18288" anchor="t">
            <a:spAutoFit/>
          </a:bodyPr>
          <a:lstStyle/>
          <a:p>
            <a:pPr algn="ctr">
              <a:lnSpc>
                <a:spcPct val="105000"/>
              </a:lnSpc>
              <a:spcBef>
                <a:spcPts val="0"/>
              </a:spcBef>
              <a:spcAft>
                <a:spcPts val="0"/>
              </a:spcAft>
              <a:defRPr sz="900" b="1">
                <a:solidFill>
                  <a:srgbClr val="07595C"/>
                </a:solidFill>
                <a:latin typeface="DejaVu Sans Mono"/>
              </a:defRPr>
            </a:pPr>
            <a:r>
              <a:t>fedora44</a:t>
            </a:r>
          </a:p>
        </p:txBody>
      </p:sp>
      <p:cxnSp>
        <p:nvCxnSpPr>
          <p:cNvPr id="22" name="Connector 21"/>
          <p:cNvCxnSpPr/>
          <p:nvPr/>
        </p:nvCxnSpPr>
        <p:spPr>
          <a:xfrm>
            <a:off x="6793992" y="2724912"/>
            <a:ext cx="155448" cy="0"/>
          </a:xfrm>
          <a:prstGeom prst="line">
            <a:avLst/>
          </a:prstGeom>
          <a:ln w="25400">
            <a:solidFill>
              <a:srgbClr val="CAD2D0"/>
            </a:solidFill>
          </a:ln>
        </p:spPr>
        <p:style>
          <a:lnRef idx="2">
            <a:schemeClr val="accent1"/>
          </a:lnRef>
          <a:fillRef idx="0">
            <a:schemeClr val="accent1"/>
          </a:fillRef>
          <a:effectRef idx="1">
            <a:schemeClr val="accent1"/>
          </a:effectRef>
          <a:fontRef idx="minor">
            <a:schemeClr val="tx1"/>
          </a:fontRef>
        </p:style>
      </p:cxnSp>
      <p:sp>
        <p:nvSpPr>
          <p:cNvPr id="23" name="Rounded Rectangle 22"/>
          <p:cNvSpPr/>
          <p:nvPr/>
        </p:nvSpPr>
        <p:spPr>
          <a:xfrm>
            <a:off x="6949440" y="2212848"/>
            <a:ext cx="1417320" cy="1024128"/>
          </a:xfrm>
          <a:prstGeom prst="roundRect">
            <a:avLst/>
          </a:prstGeom>
          <a:solidFill>
            <a:srgbClr val="E1EBE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6949440" y="2377440"/>
            <a:ext cx="1417320" cy="292608"/>
          </a:xfrm>
          <a:prstGeom prst="rect">
            <a:avLst/>
          </a:prstGeom>
          <a:noFill/>
        </p:spPr>
        <p:txBody>
          <a:bodyPr wrap="square" lIns="18288" rIns="18288" tIns="18288" bIns="18288" anchor="t">
            <a:spAutoFit/>
          </a:bodyPr>
          <a:lstStyle/>
          <a:p>
            <a:pPr algn="ctr">
              <a:lnSpc>
                <a:spcPct val="105000"/>
              </a:lnSpc>
              <a:spcBef>
                <a:spcPts val="0"/>
              </a:spcBef>
              <a:spcAft>
                <a:spcPts val="0"/>
              </a:spcAft>
              <a:defRPr sz="1000" b="1">
                <a:solidFill>
                  <a:srgbClr val="4D8766"/>
                </a:solidFill>
                <a:latin typeface="Noto Sans"/>
              </a:defRPr>
            </a:pPr>
            <a:r>
              <a:t>Rocky 10</a:t>
            </a:r>
          </a:p>
        </p:txBody>
      </p:sp>
      <p:sp>
        <p:nvSpPr>
          <p:cNvPr id="25" name="TextBox 24"/>
          <p:cNvSpPr txBox="1"/>
          <p:nvPr/>
        </p:nvSpPr>
        <p:spPr>
          <a:xfrm>
            <a:off x="6949440" y="2761488"/>
            <a:ext cx="1417320" cy="237744"/>
          </a:xfrm>
          <a:prstGeom prst="rect">
            <a:avLst/>
          </a:prstGeom>
          <a:noFill/>
        </p:spPr>
        <p:txBody>
          <a:bodyPr wrap="square" lIns="18288" rIns="18288" tIns="18288" bIns="18288" anchor="t">
            <a:spAutoFit/>
          </a:bodyPr>
          <a:lstStyle/>
          <a:p>
            <a:pPr algn="ctr">
              <a:lnSpc>
                <a:spcPct val="105000"/>
              </a:lnSpc>
              <a:spcBef>
                <a:spcPts val="0"/>
              </a:spcBef>
              <a:spcAft>
                <a:spcPts val="0"/>
              </a:spcAft>
              <a:defRPr sz="900" b="1">
                <a:solidFill>
                  <a:srgbClr val="07595C"/>
                </a:solidFill>
                <a:latin typeface="DejaVu Sans Mono"/>
              </a:defRPr>
            </a:pPr>
            <a:r>
              <a:t>rocky102</a:t>
            </a:r>
          </a:p>
        </p:txBody>
      </p:sp>
      <p:cxnSp>
        <p:nvCxnSpPr>
          <p:cNvPr id="26" name="Connector 25"/>
          <p:cNvCxnSpPr/>
          <p:nvPr/>
        </p:nvCxnSpPr>
        <p:spPr>
          <a:xfrm>
            <a:off x="8366760" y="2724912"/>
            <a:ext cx="155448" cy="0"/>
          </a:xfrm>
          <a:prstGeom prst="line">
            <a:avLst/>
          </a:prstGeom>
          <a:ln w="25400">
            <a:solidFill>
              <a:srgbClr val="CAD2D0"/>
            </a:solidFill>
          </a:ln>
        </p:spPr>
        <p:style>
          <a:lnRef idx="2">
            <a:schemeClr val="accent1"/>
          </a:lnRef>
          <a:fillRef idx="0">
            <a:schemeClr val="accent1"/>
          </a:fillRef>
          <a:effectRef idx="1">
            <a:schemeClr val="accent1"/>
          </a:effectRef>
          <a:fontRef idx="minor">
            <a:schemeClr val="tx1"/>
          </a:fontRef>
        </p:style>
      </p:cxnSp>
      <p:sp>
        <p:nvSpPr>
          <p:cNvPr id="27" name="Rounded Rectangle 26"/>
          <p:cNvSpPr/>
          <p:nvPr/>
        </p:nvSpPr>
        <p:spPr>
          <a:xfrm>
            <a:off x="8522208" y="2212848"/>
            <a:ext cx="1417320" cy="1024128"/>
          </a:xfrm>
          <a:prstGeom prst="roundRect">
            <a:avLst/>
          </a:prstGeom>
          <a:solidFill>
            <a:srgbClr val="E1EBE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8522208" y="2377440"/>
            <a:ext cx="1417320" cy="292608"/>
          </a:xfrm>
          <a:prstGeom prst="rect">
            <a:avLst/>
          </a:prstGeom>
          <a:noFill/>
        </p:spPr>
        <p:txBody>
          <a:bodyPr wrap="square" lIns="18288" rIns="18288" tIns="18288" bIns="18288" anchor="t">
            <a:spAutoFit/>
          </a:bodyPr>
          <a:lstStyle/>
          <a:p>
            <a:pPr algn="ctr">
              <a:lnSpc>
                <a:spcPct val="105000"/>
              </a:lnSpc>
              <a:spcBef>
                <a:spcPts val="0"/>
              </a:spcBef>
              <a:spcAft>
                <a:spcPts val="0"/>
              </a:spcAft>
              <a:defRPr sz="1000" b="1">
                <a:solidFill>
                  <a:srgbClr val="4D8766"/>
                </a:solidFill>
                <a:latin typeface="Noto Sans"/>
              </a:defRPr>
            </a:pPr>
            <a:r>
              <a:t>Ubuntu 24.04</a:t>
            </a:r>
          </a:p>
        </p:txBody>
      </p:sp>
      <p:sp>
        <p:nvSpPr>
          <p:cNvPr id="29" name="TextBox 28"/>
          <p:cNvSpPr txBox="1"/>
          <p:nvPr/>
        </p:nvSpPr>
        <p:spPr>
          <a:xfrm>
            <a:off x="8522208" y="2761488"/>
            <a:ext cx="1417320" cy="237744"/>
          </a:xfrm>
          <a:prstGeom prst="rect">
            <a:avLst/>
          </a:prstGeom>
          <a:noFill/>
        </p:spPr>
        <p:txBody>
          <a:bodyPr wrap="square" lIns="18288" rIns="18288" tIns="18288" bIns="18288" anchor="t">
            <a:spAutoFit/>
          </a:bodyPr>
          <a:lstStyle/>
          <a:p>
            <a:pPr algn="ctr">
              <a:lnSpc>
                <a:spcPct val="105000"/>
              </a:lnSpc>
              <a:spcBef>
                <a:spcPts val="0"/>
              </a:spcBef>
              <a:spcAft>
                <a:spcPts val="0"/>
              </a:spcAft>
              <a:defRPr sz="900" b="1">
                <a:solidFill>
                  <a:srgbClr val="07595C"/>
                </a:solidFill>
                <a:latin typeface="DejaVu Sans Mono"/>
              </a:defRPr>
            </a:pPr>
            <a:r>
              <a:t>ubuntu24045</a:t>
            </a:r>
          </a:p>
        </p:txBody>
      </p:sp>
      <p:cxnSp>
        <p:nvCxnSpPr>
          <p:cNvPr id="30" name="Connector 29"/>
          <p:cNvCxnSpPr/>
          <p:nvPr/>
        </p:nvCxnSpPr>
        <p:spPr>
          <a:xfrm>
            <a:off x="9939528" y="2724912"/>
            <a:ext cx="155448" cy="0"/>
          </a:xfrm>
          <a:prstGeom prst="line">
            <a:avLst/>
          </a:prstGeom>
          <a:ln w="25400">
            <a:solidFill>
              <a:srgbClr val="CAD2D0"/>
            </a:solidFill>
          </a:ln>
        </p:spPr>
        <p:style>
          <a:lnRef idx="2">
            <a:schemeClr val="accent1"/>
          </a:lnRef>
          <a:fillRef idx="0">
            <a:schemeClr val="accent1"/>
          </a:fillRef>
          <a:effectRef idx="1">
            <a:schemeClr val="accent1"/>
          </a:effectRef>
          <a:fontRef idx="minor">
            <a:schemeClr val="tx1"/>
          </a:fontRef>
        </p:style>
      </p:cxnSp>
      <p:sp>
        <p:nvSpPr>
          <p:cNvPr id="31" name="Rounded Rectangle 30"/>
          <p:cNvSpPr/>
          <p:nvPr/>
        </p:nvSpPr>
        <p:spPr>
          <a:xfrm>
            <a:off x="10094976" y="2212848"/>
            <a:ext cx="1417320" cy="1024128"/>
          </a:xfrm>
          <a:prstGeom prst="roundRect">
            <a:avLst/>
          </a:prstGeom>
          <a:solidFill>
            <a:srgbClr val="E1EBE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TextBox 31"/>
          <p:cNvSpPr txBox="1"/>
          <p:nvPr/>
        </p:nvSpPr>
        <p:spPr>
          <a:xfrm>
            <a:off x="10094976" y="2377440"/>
            <a:ext cx="1417320" cy="292608"/>
          </a:xfrm>
          <a:prstGeom prst="rect">
            <a:avLst/>
          </a:prstGeom>
          <a:noFill/>
        </p:spPr>
        <p:txBody>
          <a:bodyPr wrap="square" lIns="18288" rIns="18288" tIns="18288" bIns="18288" anchor="t">
            <a:spAutoFit/>
          </a:bodyPr>
          <a:lstStyle/>
          <a:p>
            <a:pPr algn="ctr">
              <a:lnSpc>
                <a:spcPct val="105000"/>
              </a:lnSpc>
              <a:spcBef>
                <a:spcPts val="0"/>
              </a:spcBef>
              <a:spcAft>
                <a:spcPts val="0"/>
              </a:spcAft>
              <a:defRPr sz="1000" b="1">
                <a:solidFill>
                  <a:srgbClr val="4D8766"/>
                </a:solidFill>
                <a:latin typeface="Noto Sans"/>
              </a:defRPr>
            </a:pPr>
            <a:r>
              <a:t>Ubuntu 26.04</a:t>
            </a:r>
          </a:p>
        </p:txBody>
      </p:sp>
      <p:sp>
        <p:nvSpPr>
          <p:cNvPr id="33" name="TextBox 32"/>
          <p:cNvSpPr txBox="1"/>
          <p:nvPr/>
        </p:nvSpPr>
        <p:spPr>
          <a:xfrm>
            <a:off x="10094976" y="2761488"/>
            <a:ext cx="1417320" cy="237744"/>
          </a:xfrm>
          <a:prstGeom prst="rect">
            <a:avLst/>
          </a:prstGeom>
          <a:noFill/>
        </p:spPr>
        <p:txBody>
          <a:bodyPr wrap="square" lIns="18288" rIns="18288" tIns="18288" bIns="18288" anchor="t">
            <a:spAutoFit/>
          </a:bodyPr>
          <a:lstStyle/>
          <a:p>
            <a:pPr algn="ctr">
              <a:lnSpc>
                <a:spcPct val="105000"/>
              </a:lnSpc>
              <a:spcBef>
                <a:spcPts val="0"/>
              </a:spcBef>
              <a:spcAft>
                <a:spcPts val="0"/>
              </a:spcAft>
              <a:defRPr sz="900" b="1">
                <a:solidFill>
                  <a:srgbClr val="07595C"/>
                </a:solidFill>
                <a:latin typeface="DejaVu Sans Mono"/>
              </a:defRPr>
            </a:pPr>
            <a:r>
              <a:t>ubuntu26041</a:t>
            </a:r>
          </a:p>
        </p:txBody>
      </p:sp>
      <p:sp>
        <p:nvSpPr>
          <p:cNvPr id="34" name="Rounded Rectangle 33"/>
          <p:cNvSpPr/>
          <p:nvPr/>
        </p:nvSpPr>
        <p:spPr>
          <a:xfrm>
            <a:off x="658368" y="3794760"/>
            <a:ext cx="5120640" cy="1307592"/>
          </a:xfrm>
          <a:prstGeom prst="roundRect">
            <a:avLst/>
          </a:prstGeom>
          <a:solidFill>
            <a:srgbClr val="FFFFFF"/>
          </a:solidFill>
          <a:ln w="12700">
            <a:solidFill>
              <a:srgbClr val="CAD2D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Rounded Rectangle 34"/>
          <p:cNvSpPr/>
          <p:nvPr/>
        </p:nvSpPr>
        <p:spPr>
          <a:xfrm>
            <a:off x="896112" y="4014215"/>
            <a:ext cx="1444752" cy="292608"/>
          </a:xfrm>
          <a:prstGeom prst="roundRect">
            <a:avLst/>
          </a:prstGeom>
          <a:solidFill>
            <a:srgbClr val="087E8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TextBox 35"/>
          <p:cNvSpPr txBox="1"/>
          <p:nvPr/>
        </p:nvSpPr>
        <p:spPr>
          <a:xfrm>
            <a:off x="896112" y="4023359"/>
            <a:ext cx="1444752" cy="256032"/>
          </a:xfrm>
          <a:prstGeom prst="rect">
            <a:avLst/>
          </a:prstGeom>
          <a:noFill/>
        </p:spPr>
        <p:txBody>
          <a:bodyPr wrap="square" lIns="18288" rIns="18288" tIns="18288" bIns="18288" anchor="ctr">
            <a:spAutoFit/>
          </a:bodyPr>
          <a:lstStyle/>
          <a:p>
            <a:pPr algn="ctr">
              <a:lnSpc>
                <a:spcPct val="105000"/>
              </a:lnSpc>
              <a:spcBef>
                <a:spcPts val="0"/>
              </a:spcBef>
              <a:spcAft>
                <a:spcPts val="0"/>
              </a:spcAft>
              <a:defRPr sz="1000" b="1">
                <a:solidFill>
                  <a:srgbClr val="FFFFFF"/>
                </a:solidFill>
                <a:latin typeface="Noto Sans"/>
              </a:defRPr>
            </a:pPr>
            <a:r>
              <a:t>PORTFOLIO VIEW</a:t>
            </a:r>
          </a:p>
        </p:txBody>
      </p:sp>
      <p:sp>
        <p:nvSpPr>
          <p:cNvPr id="37" name="TextBox 36"/>
          <p:cNvSpPr txBox="1"/>
          <p:nvPr/>
        </p:nvSpPr>
        <p:spPr>
          <a:xfrm>
            <a:off x="896112" y="4489704"/>
            <a:ext cx="4663440" cy="329184"/>
          </a:xfrm>
          <a:prstGeom prst="rect">
            <a:avLst/>
          </a:prstGeom>
          <a:noFill/>
        </p:spPr>
        <p:txBody>
          <a:bodyPr wrap="square" lIns="18288" rIns="18288" tIns="18288" bIns="18288" anchor="t">
            <a:spAutoFit/>
          </a:bodyPr>
          <a:lstStyle/>
          <a:p>
            <a:pPr algn="l">
              <a:lnSpc>
                <a:spcPct val="105000"/>
              </a:lnSpc>
              <a:spcBef>
                <a:spcPts val="0"/>
              </a:spcBef>
              <a:spcAft>
                <a:spcPts val="0"/>
              </a:spcAft>
              <a:defRPr sz="1400" b="1">
                <a:solidFill>
                  <a:srgbClr val="17242A"/>
                </a:solidFill>
                <a:latin typeface="Noto Sans"/>
              </a:defRPr>
            </a:pPr>
            <a:r>
              <a:t>one playbook  -&gt;  seven images  -&gt;  one summary</a:t>
            </a:r>
          </a:p>
        </p:txBody>
      </p:sp>
      <p:sp>
        <p:nvSpPr>
          <p:cNvPr id="38" name="Rounded Rectangle 37"/>
          <p:cNvSpPr/>
          <p:nvPr/>
        </p:nvSpPr>
        <p:spPr>
          <a:xfrm>
            <a:off x="6144768" y="3794760"/>
            <a:ext cx="5376672" cy="1307592"/>
          </a:xfrm>
          <a:prstGeom prst="roundRect">
            <a:avLst/>
          </a:prstGeom>
          <a:solidFill>
            <a:srgbClr val="FFFFFF"/>
          </a:solidFill>
          <a:ln w="12700">
            <a:solidFill>
              <a:srgbClr val="CAD2D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9" name="Rounded Rectangle 38"/>
          <p:cNvSpPr/>
          <p:nvPr/>
        </p:nvSpPr>
        <p:spPr>
          <a:xfrm>
            <a:off x="6382512" y="4014215"/>
            <a:ext cx="1627632" cy="292608"/>
          </a:xfrm>
          <a:prstGeom prst="roundRect">
            <a:avLst/>
          </a:prstGeom>
          <a:solidFill>
            <a:srgbClr val="3978A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0" name="TextBox 39"/>
          <p:cNvSpPr txBox="1"/>
          <p:nvPr/>
        </p:nvSpPr>
        <p:spPr>
          <a:xfrm>
            <a:off x="6382512" y="4023359"/>
            <a:ext cx="1627632" cy="256032"/>
          </a:xfrm>
          <a:prstGeom prst="rect">
            <a:avLst/>
          </a:prstGeom>
          <a:noFill/>
        </p:spPr>
        <p:txBody>
          <a:bodyPr wrap="square" lIns="18288" rIns="18288" tIns="18288" bIns="18288" anchor="ctr">
            <a:spAutoFit/>
          </a:bodyPr>
          <a:lstStyle/>
          <a:p>
            <a:pPr algn="ctr">
              <a:lnSpc>
                <a:spcPct val="105000"/>
              </a:lnSpc>
              <a:spcBef>
                <a:spcPts val="0"/>
              </a:spcBef>
              <a:spcAft>
                <a:spcPts val="0"/>
              </a:spcAft>
              <a:defRPr sz="1000" b="1">
                <a:solidFill>
                  <a:srgbClr val="FFFFFF"/>
                </a:solidFill>
                <a:latin typeface="Noto Sans"/>
              </a:defRPr>
            </a:pPr>
            <a:r>
              <a:t>PER-IMAGE DETAIL</a:t>
            </a:r>
          </a:p>
        </p:txBody>
      </p:sp>
      <p:sp>
        <p:nvSpPr>
          <p:cNvPr id="41" name="TextBox 40"/>
          <p:cNvSpPr txBox="1"/>
          <p:nvPr/>
        </p:nvSpPr>
        <p:spPr>
          <a:xfrm>
            <a:off x="6382512" y="4489704"/>
            <a:ext cx="4937760" cy="329184"/>
          </a:xfrm>
          <a:prstGeom prst="rect">
            <a:avLst/>
          </a:prstGeom>
          <a:noFill/>
        </p:spPr>
        <p:txBody>
          <a:bodyPr wrap="square" lIns="18288" rIns="18288" tIns="18288" bIns="18288" anchor="t">
            <a:spAutoFit/>
          </a:bodyPr>
          <a:lstStyle/>
          <a:p>
            <a:pPr algn="l">
              <a:lnSpc>
                <a:spcPct val="105000"/>
              </a:lnSpc>
              <a:spcBef>
                <a:spcPts val="0"/>
              </a:spcBef>
              <a:spcAft>
                <a:spcPts val="0"/>
              </a:spcAft>
              <a:defRPr sz="1400" b="1">
                <a:solidFill>
                  <a:srgbClr val="17242A"/>
                </a:solidFill>
                <a:latin typeface="Noto Sans"/>
              </a:defRPr>
            </a:pPr>
            <a:r>
              <a:t>result + timing + artifact identity</a:t>
            </a:r>
          </a:p>
        </p:txBody>
      </p:sp>
      <p:sp>
        <p:nvSpPr>
          <p:cNvPr id="42" name="TextBox 41"/>
          <p:cNvSpPr txBox="1"/>
          <p:nvPr/>
        </p:nvSpPr>
        <p:spPr>
          <a:xfrm>
            <a:off x="658368" y="5559552"/>
            <a:ext cx="10881360" cy="411480"/>
          </a:xfrm>
          <a:prstGeom prst="rect">
            <a:avLst/>
          </a:prstGeom>
          <a:noFill/>
        </p:spPr>
        <p:txBody>
          <a:bodyPr wrap="square" lIns="18288" rIns="18288" tIns="18288" bIns="18288" anchor="t">
            <a:spAutoFit/>
          </a:bodyPr>
          <a:lstStyle/>
          <a:p>
            <a:pPr algn="ctr">
              <a:lnSpc>
                <a:spcPct val="105000"/>
              </a:lnSpc>
              <a:spcBef>
                <a:spcPts val="0"/>
              </a:spcBef>
              <a:spcAft>
                <a:spcPts val="0"/>
              </a:spcAft>
              <a:defRPr sz="1500" b="1">
                <a:solidFill>
                  <a:srgbClr val="07595C"/>
                </a:solidFill>
                <a:latin typeface="Noto Sans"/>
              </a:defRPr>
            </a:pPr>
            <a:r>
              <a:t>Breadth for the estate. Precision for each image.</a:t>
            </a:r>
          </a:p>
        </p:txBody>
      </p:sp>
      <p:sp>
        <p:nvSpPr>
          <p:cNvPr id="43" name="TextBox 42"/>
          <p:cNvSpPr txBox="1"/>
          <p:nvPr/>
        </p:nvSpPr>
        <p:spPr>
          <a:xfrm>
            <a:off x="566928" y="6510528"/>
            <a:ext cx="7315200" cy="182880"/>
          </a:xfrm>
          <a:prstGeom prst="rect">
            <a:avLst/>
          </a:prstGeom>
          <a:noFill/>
        </p:spPr>
        <p:txBody>
          <a:bodyPr wrap="square" lIns="18288" rIns="18288" tIns="18288" bIns="18288" anchor="t">
            <a:spAutoFit/>
          </a:bodyPr>
          <a:lstStyle/>
          <a:p>
            <a:pPr algn="l">
              <a:lnSpc>
                <a:spcPct val="105000"/>
              </a:lnSpc>
              <a:spcBef>
                <a:spcPts val="0"/>
              </a:spcBef>
              <a:spcAft>
                <a:spcPts val="0"/>
              </a:spcAft>
              <a:defRPr sz="750" b="1">
                <a:solidFill>
                  <a:srgbClr val="5C6A70"/>
                </a:solidFill>
                <a:latin typeface="Noto Sans"/>
              </a:defRPr>
            </a:pPr>
            <a:r>
              <a:t>LINUX INFRASTRUCTURE  |  DESIGN, DELIVERY, OPERATIONS</a:t>
            </a:r>
          </a:p>
        </p:txBody>
      </p:sp>
      <p:sp>
        <p:nvSpPr>
          <p:cNvPr id="44" name="TextBox 43"/>
          <p:cNvSpPr txBox="1"/>
          <p:nvPr/>
        </p:nvSpPr>
        <p:spPr>
          <a:xfrm>
            <a:off x="11109960" y="6510528"/>
            <a:ext cx="502920" cy="182880"/>
          </a:xfrm>
          <a:prstGeom prst="rect">
            <a:avLst/>
          </a:prstGeom>
          <a:noFill/>
        </p:spPr>
        <p:txBody>
          <a:bodyPr wrap="square" lIns="18288" rIns="18288" tIns="18288" bIns="18288" anchor="t">
            <a:spAutoFit/>
          </a:bodyPr>
          <a:lstStyle/>
          <a:p>
            <a:pPr algn="r">
              <a:lnSpc>
                <a:spcPct val="105000"/>
              </a:lnSpc>
              <a:spcBef>
                <a:spcPts val="0"/>
              </a:spcBef>
              <a:spcAft>
                <a:spcPts val="0"/>
              </a:spcAft>
              <a:defRPr sz="800" b="1">
                <a:solidFill>
                  <a:srgbClr val="5C6A70"/>
                </a:solidFill>
                <a:latin typeface="Noto Sans"/>
              </a:defRPr>
            </a:pPr>
            <a:r>
              <a:t>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4F6F3"/>
        </a:solidFill>
        <a:effectLst/>
      </p:bgPr>
    </p:bg>
    <p:spTree>
      <p:nvGrpSpPr>
        <p:cNvPr id="1" name=""/>
        <p:cNvGrpSpPr/>
        <p:nvPr/>
      </p:nvGrpSpPr>
      <p:grpSpPr/>
      <p:sp>
        <p:nvSpPr>
          <p:cNvPr id="2" name="TextBox 1"/>
          <p:cNvSpPr txBox="1"/>
          <p:nvPr/>
        </p:nvSpPr>
        <p:spPr>
          <a:xfrm>
            <a:off x="566928" y="256032"/>
            <a:ext cx="502920" cy="274320"/>
          </a:xfrm>
          <a:prstGeom prst="rect">
            <a:avLst/>
          </a:prstGeom>
          <a:noFill/>
        </p:spPr>
        <p:txBody>
          <a:bodyPr wrap="square" lIns="18288" rIns="18288" tIns="18288" bIns="18288" anchor="t">
            <a:spAutoFit/>
          </a:bodyPr>
          <a:lstStyle/>
          <a:p>
            <a:pPr algn="l">
              <a:lnSpc>
                <a:spcPct val="105000"/>
              </a:lnSpc>
              <a:spcBef>
                <a:spcPts val="0"/>
              </a:spcBef>
              <a:spcAft>
                <a:spcPts val="0"/>
              </a:spcAft>
              <a:defRPr sz="1000" b="1">
                <a:solidFill>
                  <a:srgbClr val="D95D43"/>
                </a:solidFill>
                <a:latin typeface="Noto Sans"/>
              </a:defRPr>
            </a:pPr>
            <a:r>
              <a:t>07</a:t>
            </a:r>
          </a:p>
        </p:txBody>
      </p:sp>
      <p:sp>
        <p:nvSpPr>
          <p:cNvPr id="3" name="TextBox 2"/>
          <p:cNvSpPr txBox="1"/>
          <p:nvPr/>
        </p:nvSpPr>
        <p:spPr>
          <a:xfrm>
            <a:off x="1078992" y="256032"/>
            <a:ext cx="4114800" cy="274320"/>
          </a:xfrm>
          <a:prstGeom prst="rect">
            <a:avLst/>
          </a:prstGeom>
          <a:noFill/>
        </p:spPr>
        <p:txBody>
          <a:bodyPr wrap="square" lIns="18288" rIns="18288" tIns="18288" bIns="18288" anchor="t">
            <a:spAutoFit/>
          </a:bodyPr>
          <a:lstStyle/>
          <a:p>
            <a:pPr algn="l">
              <a:lnSpc>
                <a:spcPct val="105000"/>
              </a:lnSpc>
              <a:spcBef>
                <a:spcPts val="0"/>
              </a:spcBef>
              <a:spcAft>
                <a:spcPts val="0"/>
              </a:spcAft>
              <a:defRPr sz="900" b="1">
                <a:solidFill>
                  <a:srgbClr val="5C6A70"/>
                </a:solidFill>
                <a:latin typeface="Noto Sans"/>
              </a:defRPr>
            </a:pPr>
            <a:r>
              <a:t>CONTINUOUS IMPROVEMENT</a:t>
            </a:r>
          </a:p>
        </p:txBody>
      </p:sp>
      <p:sp>
        <p:nvSpPr>
          <p:cNvPr id="4" name="TextBox 3"/>
          <p:cNvSpPr txBox="1"/>
          <p:nvPr/>
        </p:nvSpPr>
        <p:spPr>
          <a:xfrm>
            <a:off x="566928" y="566928"/>
            <a:ext cx="10972800" cy="502920"/>
          </a:xfrm>
          <a:prstGeom prst="rect">
            <a:avLst/>
          </a:prstGeom>
          <a:noFill/>
        </p:spPr>
        <p:txBody>
          <a:bodyPr wrap="square" lIns="18288" rIns="18288" tIns="18288" bIns="18288" anchor="t">
            <a:spAutoFit/>
          </a:bodyPr>
          <a:lstStyle/>
          <a:p>
            <a:pPr algn="l">
              <a:lnSpc>
                <a:spcPct val="105000"/>
              </a:lnSpc>
              <a:spcBef>
                <a:spcPts val="0"/>
              </a:spcBef>
              <a:spcAft>
                <a:spcPts val="0"/>
              </a:spcAft>
              <a:defRPr sz="2500" b="1">
                <a:solidFill>
                  <a:srgbClr val="17242A"/>
                </a:solidFill>
                <a:latin typeface="Noto Sans"/>
              </a:defRPr>
            </a:pPr>
            <a:r>
              <a:t>Operations make the platform smarter</a:t>
            </a:r>
          </a:p>
        </p:txBody>
      </p:sp>
      <p:sp>
        <p:nvSpPr>
          <p:cNvPr id="5" name="Rectangle 4"/>
          <p:cNvSpPr/>
          <p:nvPr/>
        </p:nvSpPr>
        <p:spPr>
          <a:xfrm>
            <a:off x="566928" y="1170432"/>
            <a:ext cx="11045952" cy="22860"/>
          </a:xfrm>
          <a:prstGeom prst="rect">
            <a:avLst/>
          </a:prstGeom>
          <a:solidFill>
            <a:srgbClr val="CAD2D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ounded Rectangle 5"/>
          <p:cNvSpPr/>
          <p:nvPr/>
        </p:nvSpPr>
        <p:spPr>
          <a:xfrm>
            <a:off x="658368" y="1399032"/>
            <a:ext cx="1417320" cy="292608"/>
          </a:xfrm>
          <a:prstGeom prst="roundRect">
            <a:avLst/>
          </a:prstGeom>
          <a:solidFill>
            <a:srgbClr val="3978A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658368" y="1408176"/>
            <a:ext cx="1417320" cy="256032"/>
          </a:xfrm>
          <a:prstGeom prst="rect">
            <a:avLst/>
          </a:prstGeom>
          <a:noFill/>
        </p:spPr>
        <p:txBody>
          <a:bodyPr wrap="square" lIns="18288" rIns="18288" tIns="18288" bIns="18288" anchor="ctr">
            <a:spAutoFit/>
          </a:bodyPr>
          <a:lstStyle/>
          <a:p>
            <a:pPr algn="ctr">
              <a:lnSpc>
                <a:spcPct val="105000"/>
              </a:lnSpc>
              <a:spcBef>
                <a:spcPts val="0"/>
              </a:spcBef>
              <a:spcAft>
                <a:spcPts val="0"/>
              </a:spcAft>
              <a:defRPr sz="1000" b="1">
                <a:solidFill>
                  <a:srgbClr val="FFFFFF"/>
                </a:solidFill>
                <a:latin typeface="Noto Sans"/>
              </a:defRPr>
            </a:pPr>
            <a:r>
              <a:t>LEARNING LOOP</a:t>
            </a:r>
          </a:p>
        </p:txBody>
      </p:sp>
      <p:sp>
        <p:nvSpPr>
          <p:cNvPr id="8" name="Oval 7"/>
          <p:cNvSpPr/>
          <p:nvPr/>
        </p:nvSpPr>
        <p:spPr>
          <a:xfrm>
            <a:off x="658368" y="2029968"/>
            <a:ext cx="384048" cy="384048"/>
          </a:xfrm>
          <a:prstGeom prst="ellipse">
            <a:avLst/>
          </a:prstGeom>
          <a:solidFill>
            <a:srgbClr val="3978A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658368" y="2103120"/>
            <a:ext cx="384048" cy="256032"/>
          </a:xfrm>
          <a:prstGeom prst="rect">
            <a:avLst/>
          </a:prstGeom>
          <a:noFill/>
        </p:spPr>
        <p:txBody>
          <a:bodyPr wrap="square" lIns="18288" rIns="18288" tIns="18288" bIns="18288" anchor="t">
            <a:spAutoFit/>
          </a:bodyPr>
          <a:lstStyle/>
          <a:p>
            <a:pPr algn="ctr">
              <a:lnSpc>
                <a:spcPct val="105000"/>
              </a:lnSpc>
              <a:spcBef>
                <a:spcPts val="0"/>
              </a:spcBef>
              <a:spcAft>
                <a:spcPts val="0"/>
              </a:spcAft>
              <a:defRPr sz="900" b="1">
                <a:solidFill>
                  <a:srgbClr val="FFFFFF"/>
                </a:solidFill>
                <a:latin typeface="Noto Sans"/>
              </a:defRPr>
            </a:pPr>
            <a:r>
              <a:t>1</a:t>
            </a:r>
          </a:p>
        </p:txBody>
      </p:sp>
      <p:sp>
        <p:nvSpPr>
          <p:cNvPr id="10" name="TextBox 9"/>
          <p:cNvSpPr txBox="1"/>
          <p:nvPr/>
        </p:nvSpPr>
        <p:spPr>
          <a:xfrm>
            <a:off x="1161288" y="2066543"/>
            <a:ext cx="1920240" cy="457200"/>
          </a:xfrm>
          <a:prstGeom prst="rect">
            <a:avLst/>
          </a:prstGeom>
          <a:noFill/>
        </p:spPr>
        <p:txBody>
          <a:bodyPr wrap="square" lIns="18288" rIns="18288" tIns="18288" bIns="18288" anchor="t">
            <a:spAutoFit/>
          </a:bodyPr>
          <a:lstStyle/>
          <a:p>
            <a:pPr algn="l">
              <a:lnSpc>
                <a:spcPct val="105000"/>
              </a:lnSpc>
              <a:spcBef>
                <a:spcPts val="0"/>
              </a:spcBef>
              <a:spcAft>
                <a:spcPts val="0"/>
              </a:spcAft>
              <a:defRPr sz="1200" b="1">
                <a:solidFill>
                  <a:srgbClr val="17242A"/>
                </a:solidFill>
                <a:latin typeface="Noto Sans"/>
              </a:defRPr>
            </a:pPr>
            <a:r>
              <a:t>observe the run</a:t>
            </a:r>
          </a:p>
        </p:txBody>
      </p:sp>
      <p:cxnSp>
        <p:nvCxnSpPr>
          <p:cNvPr id="11" name="Connector 10"/>
          <p:cNvCxnSpPr/>
          <p:nvPr/>
        </p:nvCxnSpPr>
        <p:spPr>
          <a:xfrm>
            <a:off x="3127248" y="2231136"/>
            <a:ext cx="237743" cy="0"/>
          </a:xfrm>
          <a:prstGeom prst="line">
            <a:avLst/>
          </a:prstGeom>
          <a:ln w="25400">
            <a:solidFill>
              <a:srgbClr val="3978A8"/>
            </a:solidFill>
          </a:ln>
        </p:spPr>
        <p:style>
          <a:lnRef idx="2">
            <a:schemeClr val="accent1"/>
          </a:lnRef>
          <a:fillRef idx="0">
            <a:schemeClr val="accent1"/>
          </a:fillRef>
          <a:effectRef idx="1">
            <a:schemeClr val="accent1"/>
          </a:effectRef>
          <a:fontRef idx="minor">
            <a:schemeClr val="tx1"/>
          </a:fontRef>
        </p:style>
      </p:cxnSp>
      <p:sp>
        <p:nvSpPr>
          <p:cNvPr id="12" name="Oval 11"/>
          <p:cNvSpPr/>
          <p:nvPr/>
        </p:nvSpPr>
        <p:spPr>
          <a:xfrm>
            <a:off x="3401568" y="2029968"/>
            <a:ext cx="384048" cy="384048"/>
          </a:xfrm>
          <a:prstGeom prst="ellipse">
            <a:avLst/>
          </a:prstGeom>
          <a:solidFill>
            <a:srgbClr val="3978A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3401568" y="2103120"/>
            <a:ext cx="384048" cy="256032"/>
          </a:xfrm>
          <a:prstGeom prst="rect">
            <a:avLst/>
          </a:prstGeom>
          <a:noFill/>
        </p:spPr>
        <p:txBody>
          <a:bodyPr wrap="square" lIns="18288" rIns="18288" tIns="18288" bIns="18288" anchor="t">
            <a:spAutoFit/>
          </a:bodyPr>
          <a:lstStyle/>
          <a:p>
            <a:pPr algn="ctr">
              <a:lnSpc>
                <a:spcPct val="105000"/>
              </a:lnSpc>
              <a:spcBef>
                <a:spcPts val="0"/>
              </a:spcBef>
              <a:spcAft>
                <a:spcPts val="0"/>
              </a:spcAft>
              <a:defRPr sz="900" b="1">
                <a:solidFill>
                  <a:srgbClr val="FFFFFF"/>
                </a:solidFill>
                <a:latin typeface="Noto Sans"/>
              </a:defRPr>
            </a:pPr>
            <a:r>
              <a:t>2</a:t>
            </a:r>
          </a:p>
        </p:txBody>
      </p:sp>
      <p:sp>
        <p:nvSpPr>
          <p:cNvPr id="14" name="TextBox 13"/>
          <p:cNvSpPr txBox="1"/>
          <p:nvPr/>
        </p:nvSpPr>
        <p:spPr>
          <a:xfrm>
            <a:off x="3904487" y="2066543"/>
            <a:ext cx="1920240" cy="457200"/>
          </a:xfrm>
          <a:prstGeom prst="rect">
            <a:avLst/>
          </a:prstGeom>
          <a:noFill/>
        </p:spPr>
        <p:txBody>
          <a:bodyPr wrap="square" lIns="18288" rIns="18288" tIns="18288" bIns="18288" anchor="t">
            <a:spAutoFit/>
          </a:bodyPr>
          <a:lstStyle/>
          <a:p>
            <a:pPr algn="l">
              <a:lnSpc>
                <a:spcPct val="105000"/>
              </a:lnSpc>
              <a:spcBef>
                <a:spcPts val="0"/>
              </a:spcBef>
              <a:spcAft>
                <a:spcPts val="0"/>
              </a:spcAft>
              <a:defRPr sz="1200" b="1">
                <a:solidFill>
                  <a:srgbClr val="17242A"/>
                </a:solidFill>
                <a:latin typeface="Noto Sans"/>
              </a:defRPr>
            </a:pPr>
            <a:r>
              <a:t>explain the mechanism</a:t>
            </a:r>
          </a:p>
        </p:txBody>
      </p:sp>
      <p:cxnSp>
        <p:nvCxnSpPr>
          <p:cNvPr id="15" name="Connector 14"/>
          <p:cNvCxnSpPr/>
          <p:nvPr/>
        </p:nvCxnSpPr>
        <p:spPr>
          <a:xfrm>
            <a:off x="5870448" y="2231136"/>
            <a:ext cx="237744" cy="0"/>
          </a:xfrm>
          <a:prstGeom prst="line">
            <a:avLst/>
          </a:prstGeom>
          <a:ln w="25400">
            <a:solidFill>
              <a:srgbClr val="3978A8"/>
            </a:solidFill>
          </a:ln>
        </p:spPr>
        <p:style>
          <a:lnRef idx="2">
            <a:schemeClr val="accent1"/>
          </a:lnRef>
          <a:fillRef idx="0">
            <a:schemeClr val="accent1"/>
          </a:fillRef>
          <a:effectRef idx="1">
            <a:schemeClr val="accent1"/>
          </a:effectRef>
          <a:fontRef idx="minor">
            <a:schemeClr val="tx1"/>
          </a:fontRef>
        </p:style>
      </p:cxnSp>
      <p:sp>
        <p:nvSpPr>
          <p:cNvPr id="16" name="Oval 15"/>
          <p:cNvSpPr/>
          <p:nvPr/>
        </p:nvSpPr>
        <p:spPr>
          <a:xfrm>
            <a:off x="6144768" y="2029968"/>
            <a:ext cx="384048" cy="384048"/>
          </a:xfrm>
          <a:prstGeom prst="ellipse">
            <a:avLst/>
          </a:prstGeom>
          <a:solidFill>
            <a:srgbClr val="3978A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6144768" y="2103120"/>
            <a:ext cx="384048" cy="256032"/>
          </a:xfrm>
          <a:prstGeom prst="rect">
            <a:avLst/>
          </a:prstGeom>
          <a:noFill/>
        </p:spPr>
        <p:txBody>
          <a:bodyPr wrap="square" lIns="18288" rIns="18288" tIns="18288" bIns="18288" anchor="t">
            <a:spAutoFit/>
          </a:bodyPr>
          <a:lstStyle/>
          <a:p>
            <a:pPr algn="ctr">
              <a:lnSpc>
                <a:spcPct val="105000"/>
              </a:lnSpc>
              <a:spcBef>
                <a:spcPts val="0"/>
              </a:spcBef>
              <a:spcAft>
                <a:spcPts val="0"/>
              </a:spcAft>
              <a:defRPr sz="900" b="1">
                <a:solidFill>
                  <a:srgbClr val="FFFFFF"/>
                </a:solidFill>
                <a:latin typeface="Noto Sans"/>
              </a:defRPr>
            </a:pPr>
            <a:r>
              <a:t>3</a:t>
            </a:r>
          </a:p>
        </p:txBody>
      </p:sp>
      <p:sp>
        <p:nvSpPr>
          <p:cNvPr id="18" name="TextBox 17"/>
          <p:cNvSpPr txBox="1"/>
          <p:nvPr/>
        </p:nvSpPr>
        <p:spPr>
          <a:xfrm>
            <a:off x="6647688" y="2066543"/>
            <a:ext cx="1920240" cy="457200"/>
          </a:xfrm>
          <a:prstGeom prst="rect">
            <a:avLst/>
          </a:prstGeom>
          <a:noFill/>
        </p:spPr>
        <p:txBody>
          <a:bodyPr wrap="square" lIns="18288" rIns="18288" tIns="18288" bIns="18288" anchor="t">
            <a:spAutoFit/>
          </a:bodyPr>
          <a:lstStyle/>
          <a:p>
            <a:pPr algn="l">
              <a:lnSpc>
                <a:spcPct val="105000"/>
              </a:lnSpc>
              <a:spcBef>
                <a:spcPts val="0"/>
              </a:spcBef>
              <a:spcAft>
                <a:spcPts val="0"/>
              </a:spcAft>
              <a:defRPr sz="1200" b="1">
                <a:solidFill>
                  <a:srgbClr val="17242A"/>
                </a:solidFill>
                <a:latin typeface="Noto Sans"/>
              </a:defRPr>
            </a:pPr>
            <a:r>
              <a:t>improve the design</a:t>
            </a:r>
          </a:p>
        </p:txBody>
      </p:sp>
      <p:cxnSp>
        <p:nvCxnSpPr>
          <p:cNvPr id="19" name="Connector 18"/>
          <p:cNvCxnSpPr/>
          <p:nvPr/>
        </p:nvCxnSpPr>
        <p:spPr>
          <a:xfrm>
            <a:off x="8613648" y="2231136"/>
            <a:ext cx="237744" cy="0"/>
          </a:xfrm>
          <a:prstGeom prst="line">
            <a:avLst/>
          </a:prstGeom>
          <a:ln w="25400">
            <a:solidFill>
              <a:srgbClr val="3978A8"/>
            </a:solidFill>
          </a:ln>
        </p:spPr>
        <p:style>
          <a:lnRef idx="2">
            <a:schemeClr val="accent1"/>
          </a:lnRef>
          <a:fillRef idx="0">
            <a:schemeClr val="accent1"/>
          </a:fillRef>
          <a:effectRef idx="1">
            <a:schemeClr val="accent1"/>
          </a:effectRef>
          <a:fontRef idx="minor">
            <a:schemeClr val="tx1"/>
          </a:fontRef>
        </p:style>
      </p:cxnSp>
      <p:sp>
        <p:nvSpPr>
          <p:cNvPr id="20" name="Oval 19"/>
          <p:cNvSpPr/>
          <p:nvPr/>
        </p:nvSpPr>
        <p:spPr>
          <a:xfrm>
            <a:off x="8887968" y="2029968"/>
            <a:ext cx="384048" cy="384048"/>
          </a:xfrm>
          <a:prstGeom prst="ellipse">
            <a:avLst/>
          </a:prstGeom>
          <a:solidFill>
            <a:srgbClr val="3978A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8887968" y="2103120"/>
            <a:ext cx="384048" cy="256032"/>
          </a:xfrm>
          <a:prstGeom prst="rect">
            <a:avLst/>
          </a:prstGeom>
          <a:noFill/>
        </p:spPr>
        <p:txBody>
          <a:bodyPr wrap="square" lIns="18288" rIns="18288" tIns="18288" bIns="18288" anchor="t">
            <a:spAutoFit/>
          </a:bodyPr>
          <a:lstStyle/>
          <a:p>
            <a:pPr algn="ctr">
              <a:lnSpc>
                <a:spcPct val="105000"/>
              </a:lnSpc>
              <a:spcBef>
                <a:spcPts val="0"/>
              </a:spcBef>
              <a:spcAft>
                <a:spcPts val="0"/>
              </a:spcAft>
              <a:defRPr sz="900" b="1">
                <a:solidFill>
                  <a:srgbClr val="FFFFFF"/>
                </a:solidFill>
                <a:latin typeface="Noto Sans"/>
              </a:defRPr>
            </a:pPr>
            <a:r>
              <a:t>4</a:t>
            </a:r>
          </a:p>
        </p:txBody>
      </p:sp>
      <p:sp>
        <p:nvSpPr>
          <p:cNvPr id="22" name="TextBox 21"/>
          <p:cNvSpPr txBox="1"/>
          <p:nvPr/>
        </p:nvSpPr>
        <p:spPr>
          <a:xfrm>
            <a:off x="9390888" y="2066543"/>
            <a:ext cx="1920240" cy="457200"/>
          </a:xfrm>
          <a:prstGeom prst="rect">
            <a:avLst/>
          </a:prstGeom>
          <a:noFill/>
        </p:spPr>
        <p:txBody>
          <a:bodyPr wrap="square" lIns="18288" rIns="18288" tIns="18288" bIns="18288" anchor="t">
            <a:spAutoFit/>
          </a:bodyPr>
          <a:lstStyle/>
          <a:p>
            <a:pPr algn="l">
              <a:lnSpc>
                <a:spcPct val="105000"/>
              </a:lnSpc>
              <a:spcBef>
                <a:spcPts val="0"/>
              </a:spcBef>
              <a:spcAft>
                <a:spcPts val="0"/>
              </a:spcAft>
              <a:defRPr sz="1200" b="1">
                <a:solidFill>
                  <a:srgbClr val="17242A"/>
                </a:solidFill>
                <a:latin typeface="Noto Sans"/>
              </a:defRPr>
            </a:pPr>
            <a:r>
              <a:t>deliver more capability</a:t>
            </a:r>
          </a:p>
        </p:txBody>
      </p:sp>
      <p:cxnSp>
        <p:nvCxnSpPr>
          <p:cNvPr id="23" name="Connector 22"/>
          <p:cNvCxnSpPr/>
          <p:nvPr/>
        </p:nvCxnSpPr>
        <p:spPr>
          <a:xfrm>
            <a:off x="850392" y="2889504"/>
            <a:ext cx="10433304" cy="0"/>
          </a:xfrm>
          <a:prstGeom prst="line">
            <a:avLst/>
          </a:prstGeom>
          <a:ln w="12700">
            <a:solidFill>
              <a:srgbClr val="CAD2D0"/>
            </a:solidFill>
          </a:ln>
        </p:spPr>
        <p:style>
          <a:lnRef idx="2">
            <a:schemeClr val="accent1"/>
          </a:lnRef>
          <a:fillRef idx="0">
            <a:schemeClr val="accent1"/>
          </a:fillRef>
          <a:effectRef idx="1">
            <a:schemeClr val="accent1"/>
          </a:effectRef>
          <a:fontRef idx="minor">
            <a:schemeClr val="tx1"/>
          </a:fontRef>
        </p:style>
      </p:cxnSp>
      <p:sp>
        <p:nvSpPr>
          <p:cNvPr id="24" name="TextBox 23"/>
          <p:cNvSpPr txBox="1"/>
          <p:nvPr/>
        </p:nvSpPr>
        <p:spPr>
          <a:xfrm>
            <a:off x="658368" y="3090672"/>
            <a:ext cx="10972800" cy="347472"/>
          </a:xfrm>
          <a:prstGeom prst="rect">
            <a:avLst/>
          </a:prstGeom>
          <a:noFill/>
        </p:spPr>
        <p:txBody>
          <a:bodyPr wrap="square" lIns="18288" rIns="18288" tIns="18288" bIns="18288" anchor="t">
            <a:spAutoFit/>
          </a:bodyPr>
          <a:lstStyle/>
          <a:p>
            <a:pPr algn="ctr">
              <a:lnSpc>
                <a:spcPct val="105000"/>
              </a:lnSpc>
              <a:spcBef>
                <a:spcPts val="0"/>
              </a:spcBef>
              <a:spcAft>
                <a:spcPts val="0"/>
              </a:spcAft>
              <a:defRPr sz="1400" b="0">
                <a:solidFill>
                  <a:srgbClr val="5C6A70"/>
                </a:solidFill>
                <a:latin typeface="Noto Sans"/>
              </a:defRPr>
            </a:pPr>
            <a:r>
              <a:t>A multi-image run showed serial batching colliding with a shared build directory. That became design.</a:t>
            </a:r>
          </a:p>
        </p:txBody>
      </p:sp>
      <p:sp>
        <p:nvSpPr>
          <p:cNvPr id="25" name="Rounded Rectangle 24"/>
          <p:cNvSpPr/>
          <p:nvPr/>
        </p:nvSpPr>
        <p:spPr>
          <a:xfrm>
            <a:off x="658368" y="3749039"/>
            <a:ext cx="1554480" cy="292608"/>
          </a:xfrm>
          <a:prstGeom prst="roundRect">
            <a:avLst/>
          </a:prstGeom>
          <a:solidFill>
            <a:srgbClr val="4D876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658368" y="3758183"/>
            <a:ext cx="1554480" cy="256032"/>
          </a:xfrm>
          <a:prstGeom prst="rect">
            <a:avLst/>
          </a:prstGeom>
          <a:noFill/>
        </p:spPr>
        <p:txBody>
          <a:bodyPr wrap="square" lIns="18288" rIns="18288" tIns="18288" bIns="18288" anchor="ctr">
            <a:spAutoFit/>
          </a:bodyPr>
          <a:lstStyle/>
          <a:p>
            <a:pPr algn="ctr">
              <a:lnSpc>
                <a:spcPct val="105000"/>
              </a:lnSpc>
              <a:spcBef>
                <a:spcPts val="0"/>
              </a:spcBef>
              <a:spcAft>
                <a:spcPts val="0"/>
              </a:spcAft>
              <a:defRPr sz="1000" b="1">
                <a:solidFill>
                  <a:srgbClr val="FFFFFF"/>
                </a:solidFill>
                <a:latin typeface="Noto Sans"/>
              </a:defRPr>
            </a:pPr>
            <a:r>
              <a:t>CAPABILITIES ADDED</a:t>
            </a:r>
          </a:p>
        </p:txBody>
      </p:sp>
      <p:sp>
        <p:nvSpPr>
          <p:cNvPr id="27" name="Rounded Rectangle 26"/>
          <p:cNvSpPr/>
          <p:nvPr/>
        </p:nvSpPr>
        <p:spPr>
          <a:xfrm>
            <a:off x="658368" y="4215384"/>
            <a:ext cx="2487168" cy="1078992"/>
          </a:xfrm>
          <a:prstGeom prst="roundRect">
            <a:avLst/>
          </a:prstGeom>
          <a:solidFill>
            <a:srgbClr val="E1EBE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841247" y="4416552"/>
            <a:ext cx="2121408" cy="228600"/>
          </a:xfrm>
          <a:prstGeom prst="rect">
            <a:avLst/>
          </a:prstGeom>
          <a:noFill/>
        </p:spPr>
        <p:txBody>
          <a:bodyPr wrap="square" lIns="18288" rIns="18288" tIns="18288" bIns="18288" anchor="t">
            <a:spAutoFit/>
          </a:bodyPr>
          <a:lstStyle/>
          <a:p>
            <a:pPr algn="l">
              <a:lnSpc>
                <a:spcPct val="105000"/>
              </a:lnSpc>
              <a:spcBef>
                <a:spcPts val="0"/>
              </a:spcBef>
              <a:spcAft>
                <a:spcPts val="0"/>
              </a:spcAft>
              <a:defRPr sz="1000" b="1">
                <a:solidFill>
                  <a:srgbClr val="4D8766"/>
                </a:solidFill>
                <a:latin typeface="Noto Sans"/>
              </a:defRPr>
            </a:pPr>
            <a:r>
              <a:t>COMPLETE</a:t>
            </a:r>
          </a:p>
        </p:txBody>
      </p:sp>
      <p:sp>
        <p:nvSpPr>
          <p:cNvPr id="29" name="TextBox 28"/>
          <p:cNvSpPr txBox="1"/>
          <p:nvPr/>
        </p:nvSpPr>
        <p:spPr>
          <a:xfrm>
            <a:off x="841247" y="4754880"/>
            <a:ext cx="2121408" cy="274320"/>
          </a:xfrm>
          <a:prstGeom prst="rect">
            <a:avLst/>
          </a:prstGeom>
          <a:noFill/>
        </p:spPr>
        <p:txBody>
          <a:bodyPr wrap="square" lIns="18288" rIns="18288" tIns="18288" bIns="18288" anchor="t">
            <a:spAutoFit/>
          </a:bodyPr>
          <a:lstStyle/>
          <a:p>
            <a:pPr algn="l">
              <a:lnSpc>
                <a:spcPct val="105000"/>
              </a:lnSpc>
              <a:spcBef>
                <a:spcPts val="0"/>
              </a:spcBef>
              <a:spcAft>
                <a:spcPts val="0"/>
              </a:spcAft>
              <a:defRPr sz="1400" b="1">
                <a:solidFill>
                  <a:srgbClr val="17242A"/>
                </a:solidFill>
                <a:latin typeface="Noto Sans"/>
              </a:defRPr>
            </a:pPr>
            <a:r>
              <a:t>per-image results</a:t>
            </a:r>
          </a:p>
        </p:txBody>
      </p:sp>
      <p:sp>
        <p:nvSpPr>
          <p:cNvPr id="30" name="Rounded Rectangle 29"/>
          <p:cNvSpPr/>
          <p:nvPr/>
        </p:nvSpPr>
        <p:spPr>
          <a:xfrm>
            <a:off x="3401568" y="4215384"/>
            <a:ext cx="2487168" cy="1078992"/>
          </a:xfrm>
          <a:prstGeom prst="roundRect">
            <a:avLst/>
          </a:prstGeom>
          <a:solidFill>
            <a:srgbClr val="E1EBE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3584448" y="4416552"/>
            <a:ext cx="2121408" cy="228600"/>
          </a:xfrm>
          <a:prstGeom prst="rect">
            <a:avLst/>
          </a:prstGeom>
          <a:noFill/>
        </p:spPr>
        <p:txBody>
          <a:bodyPr wrap="square" lIns="18288" rIns="18288" tIns="18288" bIns="18288" anchor="t">
            <a:spAutoFit/>
          </a:bodyPr>
          <a:lstStyle/>
          <a:p>
            <a:pPr algn="l">
              <a:lnSpc>
                <a:spcPct val="105000"/>
              </a:lnSpc>
              <a:spcBef>
                <a:spcPts val="0"/>
              </a:spcBef>
              <a:spcAft>
                <a:spcPts val="0"/>
              </a:spcAft>
              <a:defRPr sz="1000" b="1">
                <a:solidFill>
                  <a:srgbClr val="4D8766"/>
                </a:solidFill>
                <a:latin typeface="Noto Sans"/>
              </a:defRPr>
            </a:pPr>
            <a:r>
              <a:t>SUMMARIZE</a:t>
            </a:r>
          </a:p>
        </p:txBody>
      </p:sp>
      <p:sp>
        <p:nvSpPr>
          <p:cNvPr id="32" name="TextBox 31"/>
          <p:cNvSpPr txBox="1"/>
          <p:nvPr/>
        </p:nvSpPr>
        <p:spPr>
          <a:xfrm>
            <a:off x="3584448" y="4754880"/>
            <a:ext cx="2121408" cy="274320"/>
          </a:xfrm>
          <a:prstGeom prst="rect">
            <a:avLst/>
          </a:prstGeom>
          <a:noFill/>
        </p:spPr>
        <p:txBody>
          <a:bodyPr wrap="square" lIns="18288" rIns="18288" tIns="18288" bIns="18288" anchor="t">
            <a:spAutoFit/>
          </a:bodyPr>
          <a:lstStyle/>
          <a:p>
            <a:pPr algn="l">
              <a:lnSpc>
                <a:spcPct val="105000"/>
              </a:lnSpc>
              <a:spcBef>
                <a:spcPts val="0"/>
              </a:spcBef>
              <a:spcAft>
                <a:spcPts val="0"/>
              </a:spcAft>
              <a:defRPr sz="1400" b="1">
                <a:solidFill>
                  <a:srgbClr val="17242A"/>
                </a:solidFill>
                <a:latin typeface="Noto Sans"/>
              </a:defRPr>
            </a:pPr>
            <a:r>
              <a:t>one stage report</a:t>
            </a:r>
          </a:p>
        </p:txBody>
      </p:sp>
      <p:sp>
        <p:nvSpPr>
          <p:cNvPr id="33" name="Rounded Rectangle 32"/>
          <p:cNvSpPr/>
          <p:nvPr/>
        </p:nvSpPr>
        <p:spPr>
          <a:xfrm>
            <a:off x="6144768" y="4215384"/>
            <a:ext cx="2487168" cy="1078992"/>
          </a:xfrm>
          <a:prstGeom prst="roundRect">
            <a:avLst/>
          </a:prstGeom>
          <a:solidFill>
            <a:srgbClr val="E1EBE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TextBox 33"/>
          <p:cNvSpPr txBox="1"/>
          <p:nvPr/>
        </p:nvSpPr>
        <p:spPr>
          <a:xfrm>
            <a:off x="6327648" y="4416552"/>
            <a:ext cx="2121408" cy="228600"/>
          </a:xfrm>
          <a:prstGeom prst="rect">
            <a:avLst/>
          </a:prstGeom>
          <a:noFill/>
        </p:spPr>
        <p:txBody>
          <a:bodyPr wrap="square" lIns="18288" rIns="18288" tIns="18288" bIns="18288" anchor="t">
            <a:spAutoFit/>
          </a:bodyPr>
          <a:lstStyle/>
          <a:p>
            <a:pPr algn="l">
              <a:lnSpc>
                <a:spcPct val="105000"/>
              </a:lnSpc>
              <a:spcBef>
                <a:spcPts val="0"/>
              </a:spcBef>
              <a:spcAft>
                <a:spcPts val="0"/>
              </a:spcAft>
              <a:defRPr sz="1000" b="1">
                <a:solidFill>
                  <a:srgbClr val="4D8766"/>
                </a:solidFill>
                <a:latin typeface="Noto Sans"/>
              </a:defRPr>
            </a:pPr>
            <a:r>
              <a:t>TRACE</a:t>
            </a:r>
          </a:p>
        </p:txBody>
      </p:sp>
      <p:sp>
        <p:nvSpPr>
          <p:cNvPr id="35" name="TextBox 34"/>
          <p:cNvSpPr txBox="1"/>
          <p:nvPr/>
        </p:nvSpPr>
        <p:spPr>
          <a:xfrm>
            <a:off x="6327648" y="4754880"/>
            <a:ext cx="2121408" cy="274320"/>
          </a:xfrm>
          <a:prstGeom prst="rect">
            <a:avLst/>
          </a:prstGeom>
          <a:noFill/>
        </p:spPr>
        <p:txBody>
          <a:bodyPr wrap="square" lIns="18288" rIns="18288" tIns="18288" bIns="18288" anchor="t">
            <a:spAutoFit/>
          </a:bodyPr>
          <a:lstStyle/>
          <a:p>
            <a:pPr algn="l">
              <a:lnSpc>
                <a:spcPct val="105000"/>
              </a:lnSpc>
              <a:spcBef>
                <a:spcPts val="0"/>
              </a:spcBef>
              <a:spcAft>
                <a:spcPts val="0"/>
              </a:spcAft>
              <a:defRPr sz="1400" b="1">
                <a:solidFill>
                  <a:srgbClr val="17242A"/>
                </a:solidFill>
                <a:latin typeface="Noto Sans"/>
              </a:defRPr>
            </a:pPr>
            <a:r>
              <a:t>run stamps + catalog</a:t>
            </a:r>
          </a:p>
        </p:txBody>
      </p:sp>
      <p:sp>
        <p:nvSpPr>
          <p:cNvPr id="36" name="Rounded Rectangle 35"/>
          <p:cNvSpPr/>
          <p:nvPr/>
        </p:nvSpPr>
        <p:spPr>
          <a:xfrm>
            <a:off x="8887968" y="4215384"/>
            <a:ext cx="2487168" cy="1078992"/>
          </a:xfrm>
          <a:prstGeom prst="roundRect">
            <a:avLst/>
          </a:prstGeom>
          <a:solidFill>
            <a:srgbClr val="E1EBE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7" name="TextBox 36"/>
          <p:cNvSpPr txBox="1"/>
          <p:nvPr/>
        </p:nvSpPr>
        <p:spPr>
          <a:xfrm>
            <a:off x="9070848" y="4416552"/>
            <a:ext cx="2121408" cy="228600"/>
          </a:xfrm>
          <a:prstGeom prst="rect">
            <a:avLst/>
          </a:prstGeom>
          <a:noFill/>
        </p:spPr>
        <p:txBody>
          <a:bodyPr wrap="square" lIns="18288" rIns="18288" tIns="18288" bIns="18288" anchor="t">
            <a:spAutoFit/>
          </a:bodyPr>
          <a:lstStyle/>
          <a:p>
            <a:pPr algn="l">
              <a:lnSpc>
                <a:spcPct val="105000"/>
              </a:lnSpc>
              <a:spcBef>
                <a:spcPts val="0"/>
              </a:spcBef>
              <a:spcAft>
                <a:spcPts val="0"/>
              </a:spcAft>
              <a:defRPr sz="1000" b="1">
                <a:solidFill>
                  <a:srgbClr val="4D8766"/>
                </a:solidFill>
                <a:latin typeface="Noto Sans"/>
              </a:defRPr>
            </a:pPr>
            <a:r>
              <a:t>GUARD</a:t>
            </a:r>
          </a:p>
        </p:txBody>
      </p:sp>
      <p:sp>
        <p:nvSpPr>
          <p:cNvPr id="38" name="TextBox 37"/>
          <p:cNvSpPr txBox="1"/>
          <p:nvPr/>
        </p:nvSpPr>
        <p:spPr>
          <a:xfrm>
            <a:off x="9070848" y="4754880"/>
            <a:ext cx="2121408" cy="274320"/>
          </a:xfrm>
          <a:prstGeom prst="rect">
            <a:avLst/>
          </a:prstGeom>
          <a:noFill/>
        </p:spPr>
        <p:txBody>
          <a:bodyPr wrap="square" lIns="18288" rIns="18288" tIns="18288" bIns="18288" anchor="t">
            <a:spAutoFit/>
          </a:bodyPr>
          <a:lstStyle/>
          <a:p>
            <a:pPr algn="l">
              <a:lnSpc>
                <a:spcPct val="105000"/>
              </a:lnSpc>
              <a:spcBef>
                <a:spcPts val="0"/>
              </a:spcBef>
              <a:spcAft>
                <a:spcPts val="0"/>
              </a:spcAft>
              <a:defRPr sz="1400" b="1">
                <a:solidFill>
                  <a:srgbClr val="17242A"/>
                </a:solidFill>
                <a:latin typeface="Noto Sans"/>
              </a:defRPr>
            </a:pPr>
            <a:r>
              <a:t>one build at a time</a:t>
            </a:r>
          </a:p>
        </p:txBody>
      </p:sp>
      <p:sp>
        <p:nvSpPr>
          <p:cNvPr id="39" name="TextBox 38"/>
          <p:cNvSpPr txBox="1"/>
          <p:nvPr/>
        </p:nvSpPr>
        <p:spPr>
          <a:xfrm>
            <a:off x="658368" y="5650992"/>
            <a:ext cx="10972800" cy="329184"/>
          </a:xfrm>
          <a:prstGeom prst="rect">
            <a:avLst/>
          </a:prstGeom>
          <a:noFill/>
        </p:spPr>
        <p:txBody>
          <a:bodyPr wrap="square" lIns="18288" rIns="18288" tIns="18288" bIns="18288" anchor="t">
            <a:spAutoFit/>
          </a:bodyPr>
          <a:lstStyle/>
          <a:p>
            <a:pPr algn="ctr">
              <a:lnSpc>
                <a:spcPct val="105000"/>
              </a:lnSpc>
              <a:spcBef>
                <a:spcPts val="0"/>
              </a:spcBef>
              <a:spcAft>
                <a:spcPts val="0"/>
              </a:spcAft>
              <a:defRPr sz="1700" b="1">
                <a:solidFill>
                  <a:srgbClr val="07595C"/>
                </a:solidFill>
                <a:latin typeface="Noto Sans"/>
              </a:defRPr>
            </a:pPr>
            <a:r>
              <a:t>Learn once. Improve every future run.</a:t>
            </a:r>
          </a:p>
        </p:txBody>
      </p:sp>
      <p:sp>
        <p:nvSpPr>
          <p:cNvPr id="40" name="TextBox 39"/>
          <p:cNvSpPr txBox="1"/>
          <p:nvPr/>
        </p:nvSpPr>
        <p:spPr>
          <a:xfrm>
            <a:off x="566928" y="6510528"/>
            <a:ext cx="7315200" cy="182880"/>
          </a:xfrm>
          <a:prstGeom prst="rect">
            <a:avLst/>
          </a:prstGeom>
          <a:noFill/>
        </p:spPr>
        <p:txBody>
          <a:bodyPr wrap="square" lIns="18288" rIns="18288" tIns="18288" bIns="18288" anchor="t">
            <a:spAutoFit/>
          </a:bodyPr>
          <a:lstStyle/>
          <a:p>
            <a:pPr algn="l">
              <a:lnSpc>
                <a:spcPct val="105000"/>
              </a:lnSpc>
              <a:spcBef>
                <a:spcPts val="0"/>
              </a:spcBef>
              <a:spcAft>
                <a:spcPts val="0"/>
              </a:spcAft>
              <a:defRPr sz="750" b="1">
                <a:solidFill>
                  <a:srgbClr val="5C6A70"/>
                </a:solidFill>
                <a:latin typeface="Noto Sans"/>
              </a:defRPr>
            </a:pPr>
            <a:r>
              <a:t>LINUX INFRASTRUCTURE  |  DESIGN, DELIVERY, OPERATIONS</a:t>
            </a:r>
          </a:p>
        </p:txBody>
      </p:sp>
      <p:sp>
        <p:nvSpPr>
          <p:cNvPr id="41" name="TextBox 40"/>
          <p:cNvSpPr txBox="1"/>
          <p:nvPr/>
        </p:nvSpPr>
        <p:spPr>
          <a:xfrm>
            <a:off x="11109960" y="6510528"/>
            <a:ext cx="502920" cy="182880"/>
          </a:xfrm>
          <a:prstGeom prst="rect">
            <a:avLst/>
          </a:prstGeom>
          <a:noFill/>
        </p:spPr>
        <p:txBody>
          <a:bodyPr wrap="square" lIns="18288" rIns="18288" tIns="18288" bIns="18288" anchor="t">
            <a:spAutoFit/>
          </a:bodyPr>
          <a:lstStyle/>
          <a:p>
            <a:pPr algn="r">
              <a:lnSpc>
                <a:spcPct val="105000"/>
              </a:lnSpc>
              <a:spcBef>
                <a:spcPts val="0"/>
              </a:spcBef>
              <a:spcAft>
                <a:spcPts val="0"/>
              </a:spcAft>
              <a:defRPr sz="800" b="1">
                <a:solidFill>
                  <a:srgbClr val="5C6A70"/>
                </a:solidFill>
                <a:latin typeface="Noto Sans"/>
              </a:defRPr>
            </a:pPr>
            <a:r>
              <a:t>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4F6F3"/>
        </a:solidFill>
        <a:effectLst/>
      </p:bgPr>
    </p:bg>
    <p:spTree>
      <p:nvGrpSpPr>
        <p:cNvPr id="1" name=""/>
        <p:cNvGrpSpPr/>
        <p:nvPr/>
      </p:nvGrpSpPr>
      <p:grpSpPr/>
      <p:sp>
        <p:nvSpPr>
          <p:cNvPr id="2" name="TextBox 1"/>
          <p:cNvSpPr txBox="1"/>
          <p:nvPr/>
        </p:nvSpPr>
        <p:spPr>
          <a:xfrm>
            <a:off x="566928" y="256032"/>
            <a:ext cx="502920" cy="274320"/>
          </a:xfrm>
          <a:prstGeom prst="rect">
            <a:avLst/>
          </a:prstGeom>
          <a:noFill/>
        </p:spPr>
        <p:txBody>
          <a:bodyPr wrap="square" lIns="18288" rIns="18288" tIns="18288" bIns="18288" anchor="t">
            <a:spAutoFit/>
          </a:bodyPr>
          <a:lstStyle/>
          <a:p>
            <a:pPr algn="l">
              <a:lnSpc>
                <a:spcPct val="105000"/>
              </a:lnSpc>
              <a:spcBef>
                <a:spcPts val="0"/>
              </a:spcBef>
              <a:spcAft>
                <a:spcPts val="0"/>
              </a:spcAft>
              <a:defRPr sz="1000" b="1">
                <a:solidFill>
                  <a:srgbClr val="D95D43"/>
                </a:solidFill>
                <a:latin typeface="Noto Sans"/>
              </a:defRPr>
            </a:pPr>
            <a:r>
              <a:t>08</a:t>
            </a:r>
          </a:p>
        </p:txBody>
      </p:sp>
      <p:sp>
        <p:nvSpPr>
          <p:cNvPr id="3" name="TextBox 2"/>
          <p:cNvSpPr txBox="1"/>
          <p:nvPr/>
        </p:nvSpPr>
        <p:spPr>
          <a:xfrm>
            <a:off x="1078992" y="256032"/>
            <a:ext cx="4114800" cy="274320"/>
          </a:xfrm>
          <a:prstGeom prst="rect">
            <a:avLst/>
          </a:prstGeom>
          <a:noFill/>
        </p:spPr>
        <p:txBody>
          <a:bodyPr wrap="square" lIns="18288" rIns="18288" tIns="18288" bIns="18288" anchor="t">
            <a:spAutoFit/>
          </a:bodyPr>
          <a:lstStyle/>
          <a:p>
            <a:pPr algn="l">
              <a:lnSpc>
                <a:spcPct val="105000"/>
              </a:lnSpc>
              <a:spcBef>
                <a:spcPts val="0"/>
              </a:spcBef>
              <a:spcAft>
                <a:spcPts val="0"/>
              </a:spcAft>
              <a:defRPr sz="900" b="1">
                <a:solidFill>
                  <a:srgbClr val="5C6A70"/>
                </a:solidFill>
                <a:latin typeface="Noto Sans"/>
              </a:defRPr>
            </a:pPr>
            <a:r>
              <a:t>DEPLOYMENT CONTROLS</a:t>
            </a:r>
          </a:p>
        </p:txBody>
      </p:sp>
      <p:sp>
        <p:nvSpPr>
          <p:cNvPr id="4" name="TextBox 3"/>
          <p:cNvSpPr txBox="1"/>
          <p:nvPr/>
        </p:nvSpPr>
        <p:spPr>
          <a:xfrm>
            <a:off x="566928" y="566928"/>
            <a:ext cx="10972800" cy="502920"/>
          </a:xfrm>
          <a:prstGeom prst="rect">
            <a:avLst/>
          </a:prstGeom>
          <a:noFill/>
        </p:spPr>
        <p:txBody>
          <a:bodyPr wrap="square" lIns="18288" rIns="18288" tIns="18288" bIns="18288" anchor="t">
            <a:spAutoFit/>
          </a:bodyPr>
          <a:lstStyle/>
          <a:p>
            <a:pPr algn="l">
              <a:lnSpc>
                <a:spcPct val="105000"/>
              </a:lnSpc>
              <a:spcBef>
                <a:spcPts val="0"/>
              </a:spcBef>
              <a:spcAft>
                <a:spcPts val="0"/>
              </a:spcAft>
              <a:defRPr sz="2500" b="1">
                <a:solidFill>
                  <a:srgbClr val="17242A"/>
                </a:solidFill>
                <a:latin typeface="Noto Sans"/>
              </a:defRPr>
            </a:pPr>
            <a:r>
              <a:t>Controls for repeatable Terraform deploys</a:t>
            </a:r>
          </a:p>
        </p:txBody>
      </p:sp>
      <p:sp>
        <p:nvSpPr>
          <p:cNvPr id="5" name="Rectangle 4"/>
          <p:cNvSpPr/>
          <p:nvPr/>
        </p:nvSpPr>
        <p:spPr>
          <a:xfrm>
            <a:off x="566928" y="1170432"/>
            <a:ext cx="11045952" cy="22860"/>
          </a:xfrm>
          <a:prstGeom prst="rect">
            <a:avLst/>
          </a:prstGeom>
          <a:solidFill>
            <a:srgbClr val="CAD2D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ounded Rectangle 5"/>
          <p:cNvSpPr/>
          <p:nvPr/>
        </p:nvSpPr>
        <p:spPr>
          <a:xfrm>
            <a:off x="658368" y="1554480"/>
            <a:ext cx="5138928" cy="1737360"/>
          </a:xfrm>
          <a:prstGeom prst="roundRect">
            <a:avLst/>
          </a:prstGeom>
          <a:solidFill>
            <a:srgbClr val="DDEDE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32688" y="1792224"/>
            <a:ext cx="1645920" cy="219456"/>
          </a:xfrm>
          <a:prstGeom prst="rect">
            <a:avLst/>
          </a:prstGeom>
          <a:noFill/>
        </p:spPr>
        <p:txBody>
          <a:bodyPr wrap="square" lIns="18288" rIns="18288" tIns="18288" bIns="18288" anchor="t">
            <a:spAutoFit/>
          </a:bodyPr>
          <a:lstStyle/>
          <a:p>
            <a:pPr algn="l">
              <a:lnSpc>
                <a:spcPct val="105000"/>
              </a:lnSpc>
              <a:spcBef>
                <a:spcPts val="0"/>
              </a:spcBef>
              <a:spcAft>
                <a:spcPts val="0"/>
              </a:spcAft>
              <a:defRPr sz="900" b="1">
                <a:solidFill>
                  <a:srgbClr val="087E82"/>
                </a:solidFill>
                <a:latin typeface="Noto Sans"/>
              </a:defRPr>
            </a:pPr>
            <a:r>
              <a:t>IMAGE</a:t>
            </a:r>
          </a:p>
        </p:txBody>
      </p:sp>
      <p:sp>
        <p:nvSpPr>
          <p:cNvPr id="8" name="TextBox 7"/>
          <p:cNvSpPr txBox="1"/>
          <p:nvPr/>
        </p:nvSpPr>
        <p:spPr>
          <a:xfrm>
            <a:off x="932688" y="2103120"/>
            <a:ext cx="4526280" cy="310896"/>
          </a:xfrm>
          <a:prstGeom prst="rect">
            <a:avLst/>
          </a:prstGeom>
          <a:noFill/>
        </p:spPr>
        <p:txBody>
          <a:bodyPr wrap="square" lIns="18288" rIns="18288" tIns="18288" bIns="18288" anchor="t">
            <a:spAutoFit/>
          </a:bodyPr>
          <a:lstStyle/>
          <a:p>
            <a:pPr algn="l">
              <a:lnSpc>
                <a:spcPct val="105000"/>
              </a:lnSpc>
              <a:spcBef>
                <a:spcPts val="0"/>
              </a:spcBef>
              <a:spcAft>
                <a:spcPts val="0"/>
              </a:spcAft>
              <a:defRPr sz="1800" b="1">
                <a:solidFill>
                  <a:srgbClr val="17242A"/>
                </a:solidFill>
                <a:latin typeface="Noto Sans"/>
              </a:defRPr>
            </a:pPr>
            <a:r>
              <a:t>Catalog-derived tfvars</a:t>
            </a:r>
          </a:p>
        </p:txBody>
      </p:sp>
      <p:sp>
        <p:nvSpPr>
          <p:cNvPr id="9" name="TextBox 8"/>
          <p:cNvSpPr txBox="1"/>
          <p:nvPr/>
        </p:nvSpPr>
        <p:spPr>
          <a:xfrm>
            <a:off x="932688" y="2514600"/>
            <a:ext cx="4572000" cy="640080"/>
          </a:xfrm>
          <a:prstGeom prst="rect">
            <a:avLst/>
          </a:prstGeom>
          <a:noFill/>
        </p:spPr>
        <p:txBody>
          <a:bodyPr wrap="square" lIns="18288" rIns="18288" tIns="18288" bIns="18288" anchor="t">
            <a:spAutoFit/>
          </a:bodyPr>
          <a:lstStyle/>
          <a:p>
            <a:pPr algn="l">
              <a:lnSpc>
                <a:spcPct val="105000"/>
              </a:lnSpc>
              <a:spcBef>
                <a:spcPts val="0"/>
              </a:spcBef>
              <a:spcAft>
                <a:spcPts val="0"/>
              </a:spcAft>
              <a:defRPr sz="1200" b="0">
                <a:solidFill>
                  <a:srgbClr val="5C6A70"/>
                </a:solidFill>
                <a:latin typeface="Noto Sans"/>
              </a:defRPr>
            </a:pPr>
            <a:r>
              <a:t>Select provider image, version, and scope; review the chosen artifact ID before planning.</a:t>
            </a:r>
          </a:p>
        </p:txBody>
      </p:sp>
      <p:sp>
        <p:nvSpPr>
          <p:cNvPr id="10" name="Rounded Rectangle 9"/>
          <p:cNvSpPr/>
          <p:nvPr/>
        </p:nvSpPr>
        <p:spPr>
          <a:xfrm>
            <a:off x="6217920" y="1554480"/>
            <a:ext cx="5138928" cy="1737360"/>
          </a:xfrm>
          <a:prstGeom prst="roundRect">
            <a:avLst/>
          </a:prstGeom>
          <a:solidFill>
            <a:srgbClr val="E2EB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92240" y="1792224"/>
            <a:ext cx="1645920" cy="219456"/>
          </a:xfrm>
          <a:prstGeom prst="rect">
            <a:avLst/>
          </a:prstGeom>
          <a:noFill/>
        </p:spPr>
        <p:txBody>
          <a:bodyPr wrap="square" lIns="18288" rIns="18288" tIns="18288" bIns="18288" anchor="t">
            <a:spAutoFit/>
          </a:bodyPr>
          <a:lstStyle/>
          <a:p>
            <a:pPr algn="l">
              <a:lnSpc>
                <a:spcPct val="105000"/>
              </a:lnSpc>
              <a:spcBef>
                <a:spcPts val="0"/>
              </a:spcBef>
              <a:spcAft>
                <a:spcPts val="0"/>
              </a:spcAft>
              <a:defRPr sz="900" b="1">
                <a:solidFill>
                  <a:srgbClr val="3978A8"/>
                </a:solidFill>
                <a:latin typeface="Noto Sans"/>
              </a:defRPr>
            </a:pPr>
            <a:r>
              <a:t>LAUNCH SETTINGS</a:t>
            </a:r>
          </a:p>
        </p:txBody>
      </p:sp>
      <p:sp>
        <p:nvSpPr>
          <p:cNvPr id="12" name="TextBox 11"/>
          <p:cNvSpPr txBox="1"/>
          <p:nvPr/>
        </p:nvSpPr>
        <p:spPr>
          <a:xfrm>
            <a:off x="6492240" y="2103120"/>
            <a:ext cx="4526280" cy="310896"/>
          </a:xfrm>
          <a:prstGeom prst="rect">
            <a:avLst/>
          </a:prstGeom>
          <a:noFill/>
        </p:spPr>
        <p:txBody>
          <a:bodyPr wrap="square" lIns="18288" rIns="18288" tIns="18288" bIns="18288" anchor="t">
            <a:spAutoFit/>
          </a:bodyPr>
          <a:lstStyle/>
          <a:p>
            <a:pPr algn="l">
              <a:lnSpc>
                <a:spcPct val="105000"/>
              </a:lnSpc>
              <a:spcBef>
                <a:spcPts val="0"/>
              </a:spcBef>
              <a:spcAft>
                <a:spcPts val="0"/>
              </a:spcAft>
              <a:defRPr sz="1800" b="1">
                <a:solidFill>
                  <a:srgbClr val="17242A"/>
                </a:solidFill>
                <a:latin typeface="Noto Sans"/>
              </a:defRPr>
            </a:pPr>
            <a:r>
              <a:t>Local tfvars</a:t>
            </a:r>
          </a:p>
        </p:txBody>
      </p:sp>
      <p:sp>
        <p:nvSpPr>
          <p:cNvPr id="13" name="TextBox 12"/>
          <p:cNvSpPr txBox="1"/>
          <p:nvPr/>
        </p:nvSpPr>
        <p:spPr>
          <a:xfrm>
            <a:off x="6492240" y="2514600"/>
            <a:ext cx="4572000" cy="640080"/>
          </a:xfrm>
          <a:prstGeom prst="rect">
            <a:avLst/>
          </a:prstGeom>
          <a:noFill/>
        </p:spPr>
        <p:txBody>
          <a:bodyPr wrap="square" lIns="18288" rIns="18288" tIns="18288" bIns="18288" anchor="t">
            <a:spAutoFit/>
          </a:bodyPr>
          <a:lstStyle/>
          <a:p>
            <a:pPr algn="l">
              <a:lnSpc>
                <a:spcPct val="105000"/>
              </a:lnSpc>
              <a:spcBef>
                <a:spcPts val="0"/>
              </a:spcBef>
              <a:spcAft>
                <a:spcPts val="0"/>
              </a:spcAft>
              <a:defRPr sz="1200" b="0">
                <a:solidFill>
                  <a:srgbClr val="5C6A70"/>
                </a:solidFill>
                <a:latin typeface="Noto Sans"/>
              </a:defRPr>
            </a:pPr>
            <a:r>
              <a:t>Keep network, compute size, and instance name separate from published image metadata.</a:t>
            </a:r>
          </a:p>
        </p:txBody>
      </p:sp>
      <p:sp>
        <p:nvSpPr>
          <p:cNvPr id="14" name="Rounded Rectangle 13"/>
          <p:cNvSpPr/>
          <p:nvPr/>
        </p:nvSpPr>
        <p:spPr>
          <a:xfrm>
            <a:off x="658368" y="3611880"/>
            <a:ext cx="5138928" cy="1737360"/>
          </a:xfrm>
          <a:prstGeom prst="roundRect">
            <a:avLst/>
          </a:prstGeom>
          <a:solidFill>
            <a:srgbClr val="F4E2D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932688" y="3849624"/>
            <a:ext cx="1645920" cy="219456"/>
          </a:xfrm>
          <a:prstGeom prst="rect">
            <a:avLst/>
          </a:prstGeom>
          <a:noFill/>
        </p:spPr>
        <p:txBody>
          <a:bodyPr wrap="square" lIns="18288" rIns="18288" tIns="18288" bIns="18288" anchor="t">
            <a:spAutoFit/>
          </a:bodyPr>
          <a:lstStyle/>
          <a:p>
            <a:pPr algn="l">
              <a:lnSpc>
                <a:spcPct val="105000"/>
              </a:lnSpc>
              <a:spcBef>
                <a:spcPts val="0"/>
              </a:spcBef>
              <a:spcAft>
                <a:spcPts val="0"/>
              </a:spcAft>
              <a:defRPr sz="900" b="1">
                <a:solidFill>
                  <a:srgbClr val="D95D43"/>
                </a:solidFill>
                <a:latin typeface="Noto Sans"/>
              </a:defRPr>
            </a:pPr>
            <a:r>
              <a:t>CREDENTIALS</a:t>
            </a:r>
          </a:p>
        </p:txBody>
      </p:sp>
      <p:sp>
        <p:nvSpPr>
          <p:cNvPr id="16" name="TextBox 15"/>
          <p:cNvSpPr txBox="1"/>
          <p:nvPr/>
        </p:nvSpPr>
        <p:spPr>
          <a:xfrm>
            <a:off x="932688" y="4160520"/>
            <a:ext cx="4526280" cy="310896"/>
          </a:xfrm>
          <a:prstGeom prst="rect">
            <a:avLst/>
          </a:prstGeom>
          <a:noFill/>
        </p:spPr>
        <p:txBody>
          <a:bodyPr wrap="square" lIns="18288" rIns="18288" tIns="18288" bIns="18288" anchor="t">
            <a:spAutoFit/>
          </a:bodyPr>
          <a:lstStyle/>
          <a:p>
            <a:pPr algn="l">
              <a:lnSpc>
                <a:spcPct val="105000"/>
              </a:lnSpc>
              <a:spcBef>
                <a:spcPts val="0"/>
              </a:spcBef>
              <a:spcAft>
                <a:spcPts val="0"/>
              </a:spcAft>
              <a:defRPr sz="1800" b="1">
                <a:solidFill>
                  <a:srgbClr val="17242A"/>
                </a:solidFill>
                <a:latin typeface="Noto Sans"/>
              </a:defRPr>
            </a:pPr>
            <a:r>
              <a:t>HashiCorp Vault</a:t>
            </a:r>
          </a:p>
        </p:txBody>
      </p:sp>
      <p:sp>
        <p:nvSpPr>
          <p:cNvPr id="17" name="TextBox 16"/>
          <p:cNvSpPr txBox="1"/>
          <p:nvPr/>
        </p:nvSpPr>
        <p:spPr>
          <a:xfrm>
            <a:off x="932688" y="4572000"/>
            <a:ext cx="4572000" cy="640080"/>
          </a:xfrm>
          <a:prstGeom prst="rect">
            <a:avLst/>
          </a:prstGeom>
          <a:noFill/>
        </p:spPr>
        <p:txBody>
          <a:bodyPr wrap="square" lIns="18288" rIns="18288" tIns="18288" bIns="18288" anchor="t">
            <a:spAutoFit/>
          </a:bodyPr>
          <a:lstStyle/>
          <a:p>
            <a:pPr algn="l">
              <a:lnSpc>
                <a:spcPct val="105000"/>
              </a:lnSpc>
              <a:spcBef>
                <a:spcPts val="0"/>
              </a:spcBef>
              <a:spcAft>
                <a:spcPts val="0"/>
              </a:spcAft>
              <a:defRPr sz="1200" b="0">
                <a:solidFill>
                  <a:srgbClr val="5C6A70"/>
                </a:solidFill>
                <a:latin typeface="Noto Sans"/>
              </a:defRPr>
            </a:pPr>
            <a:r>
              <a:t>Provider runners fetch credentials at runtime; secrets stay out of launch tfvars.</a:t>
            </a:r>
          </a:p>
        </p:txBody>
      </p:sp>
      <p:sp>
        <p:nvSpPr>
          <p:cNvPr id="18" name="Rounded Rectangle 17"/>
          <p:cNvSpPr/>
          <p:nvPr/>
        </p:nvSpPr>
        <p:spPr>
          <a:xfrm>
            <a:off x="6217920" y="3611880"/>
            <a:ext cx="5138928" cy="1737360"/>
          </a:xfrm>
          <a:prstGeom prst="roundRect">
            <a:avLst/>
          </a:prstGeom>
          <a:solidFill>
            <a:srgbClr val="E1EBE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6492240" y="3849624"/>
            <a:ext cx="1645920" cy="219456"/>
          </a:xfrm>
          <a:prstGeom prst="rect">
            <a:avLst/>
          </a:prstGeom>
          <a:noFill/>
        </p:spPr>
        <p:txBody>
          <a:bodyPr wrap="square" lIns="18288" rIns="18288" tIns="18288" bIns="18288" anchor="t">
            <a:spAutoFit/>
          </a:bodyPr>
          <a:lstStyle/>
          <a:p>
            <a:pPr algn="l">
              <a:lnSpc>
                <a:spcPct val="105000"/>
              </a:lnSpc>
              <a:spcBef>
                <a:spcPts val="0"/>
              </a:spcBef>
              <a:spcAft>
                <a:spcPts val="0"/>
              </a:spcAft>
              <a:defRPr sz="900" b="1">
                <a:solidFill>
                  <a:srgbClr val="4D8766"/>
                </a:solidFill>
                <a:latin typeface="Noto Sans"/>
              </a:defRPr>
            </a:pPr>
            <a:r>
              <a:t>STATE</a:t>
            </a:r>
          </a:p>
        </p:txBody>
      </p:sp>
      <p:sp>
        <p:nvSpPr>
          <p:cNvPr id="20" name="TextBox 19"/>
          <p:cNvSpPr txBox="1"/>
          <p:nvPr/>
        </p:nvSpPr>
        <p:spPr>
          <a:xfrm>
            <a:off x="6492240" y="4160520"/>
            <a:ext cx="4526280" cy="310896"/>
          </a:xfrm>
          <a:prstGeom prst="rect">
            <a:avLst/>
          </a:prstGeom>
          <a:noFill/>
        </p:spPr>
        <p:txBody>
          <a:bodyPr wrap="square" lIns="18288" rIns="18288" tIns="18288" bIns="18288" anchor="t">
            <a:spAutoFit/>
          </a:bodyPr>
          <a:lstStyle/>
          <a:p>
            <a:pPr algn="l">
              <a:lnSpc>
                <a:spcPct val="105000"/>
              </a:lnSpc>
              <a:spcBef>
                <a:spcPts val="0"/>
              </a:spcBef>
              <a:spcAft>
                <a:spcPts val="0"/>
              </a:spcAft>
              <a:defRPr sz="1800" b="1">
                <a:solidFill>
                  <a:srgbClr val="17242A"/>
                </a:solidFill>
                <a:latin typeface="Noto Sans"/>
              </a:defRPr>
            </a:pPr>
            <a:r>
              <a:t>Workspace + backup</a:t>
            </a:r>
          </a:p>
        </p:txBody>
      </p:sp>
      <p:sp>
        <p:nvSpPr>
          <p:cNvPr id="21" name="TextBox 20"/>
          <p:cNvSpPr txBox="1"/>
          <p:nvPr/>
        </p:nvSpPr>
        <p:spPr>
          <a:xfrm>
            <a:off x="6492240" y="4572000"/>
            <a:ext cx="4572000" cy="640080"/>
          </a:xfrm>
          <a:prstGeom prst="rect">
            <a:avLst/>
          </a:prstGeom>
          <a:noFill/>
        </p:spPr>
        <p:txBody>
          <a:bodyPr wrap="square" lIns="18288" rIns="18288" tIns="18288" bIns="18288" anchor="t">
            <a:spAutoFit/>
          </a:bodyPr>
          <a:lstStyle/>
          <a:p>
            <a:pPr algn="l">
              <a:lnSpc>
                <a:spcPct val="105000"/>
              </a:lnSpc>
              <a:spcBef>
                <a:spcPts val="0"/>
              </a:spcBef>
              <a:spcAft>
                <a:spcPts val="0"/>
              </a:spcAft>
              <a:defRPr sz="1200" b="0">
                <a:solidFill>
                  <a:srgbClr val="5C6A70"/>
                </a:solidFill>
                <a:latin typeface="Noto Sans"/>
              </a:defRPr>
            </a:pPr>
            <a:r>
              <a:t>State tracks each deployment. Back up state outside the repository.</a:t>
            </a:r>
          </a:p>
        </p:txBody>
      </p:sp>
      <p:sp>
        <p:nvSpPr>
          <p:cNvPr id="22" name="TextBox 21"/>
          <p:cNvSpPr txBox="1"/>
          <p:nvPr/>
        </p:nvSpPr>
        <p:spPr>
          <a:xfrm>
            <a:off x="658368" y="5806440"/>
            <a:ext cx="10972800" cy="310896"/>
          </a:xfrm>
          <a:prstGeom prst="rect">
            <a:avLst/>
          </a:prstGeom>
          <a:noFill/>
        </p:spPr>
        <p:txBody>
          <a:bodyPr wrap="square" lIns="18288" rIns="18288" tIns="18288" bIns="18288" anchor="t">
            <a:spAutoFit/>
          </a:bodyPr>
          <a:lstStyle/>
          <a:p>
            <a:pPr algn="ctr">
              <a:lnSpc>
                <a:spcPct val="105000"/>
              </a:lnSpc>
              <a:spcBef>
                <a:spcPts val="0"/>
              </a:spcBef>
              <a:spcAft>
                <a:spcPts val="0"/>
              </a:spcAft>
              <a:defRPr sz="1500" b="1">
                <a:solidFill>
                  <a:srgbClr val="07595C"/>
                </a:solidFill>
                <a:latin typeface="Noto Sans"/>
              </a:defRPr>
            </a:pPr>
            <a:r>
              <a:t>Plan first. Review the changes, then apply.</a:t>
            </a:r>
          </a:p>
        </p:txBody>
      </p:sp>
      <p:sp>
        <p:nvSpPr>
          <p:cNvPr id="23" name="TextBox 22"/>
          <p:cNvSpPr txBox="1"/>
          <p:nvPr/>
        </p:nvSpPr>
        <p:spPr>
          <a:xfrm>
            <a:off x="566928" y="6510528"/>
            <a:ext cx="7315200" cy="182880"/>
          </a:xfrm>
          <a:prstGeom prst="rect">
            <a:avLst/>
          </a:prstGeom>
          <a:noFill/>
        </p:spPr>
        <p:txBody>
          <a:bodyPr wrap="square" lIns="18288" rIns="18288" tIns="18288" bIns="18288" anchor="t">
            <a:spAutoFit/>
          </a:bodyPr>
          <a:lstStyle/>
          <a:p>
            <a:pPr algn="l">
              <a:lnSpc>
                <a:spcPct val="105000"/>
              </a:lnSpc>
              <a:spcBef>
                <a:spcPts val="0"/>
              </a:spcBef>
              <a:spcAft>
                <a:spcPts val="0"/>
              </a:spcAft>
              <a:defRPr sz="750" b="1">
                <a:solidFill>
                  <a:srgbClr val="5C6A70"/>
                </a:solidFill>
                <a:latin typeface="Noto Sans"/>
              </a:defRPr>
            </a:pPr>
            <a:r>
              <a:t>LINUX INFRASTRUCTURE  |  DESIGN, DELIVERY, OPERATIONS</a:t>
            </a:r>
          </a:p>
        </p:txBody>
      </p:sp>
      <p:sp>
        <p:nvSpPr>
          <p:cNvPr id="24" name="TextBox 23"/>
          <p:cNvSpPr txBox="1"/>
          <p:nvPr/>
        </p:nvSpPr>
        <p:spPr>
          <a:xfrm>
            <a:off x="11109960" y="6510528"/>
            <a:ext cx="502920" cy="182880"/>
          </a:xfrm>
          <a:prstGeom prst="rect">
            <a:avLst/>
          </a:prstGeom>
          <a:noFill/>
        </p:spPr>
        <p:txBody>
          <a:bodyPr wrap="square" lIns="18288" rIns="18288" tIns="18288" bIns="18288" anchor="t">
            <a:spAutoFit/>
          </a:bodyPr>
          <a:lstStyle/>
          <a:p>
            <a:pPr algn="r">
              <a:lnSpc>
                <a:spcPct val="105000"/>
              </a:lnSpc>
              <a:spcBef>
                <a:spcPts val="0"/>
              </a:spcBef>
              <a:spcAft>
                <a:spcPts val="0"/>
              </a:spcAft>
              <a:defRPr sz="800" b="1">
                <a:solidFill>
                  <a:srgbClr val="5C6A70"/>
                </a:solidFill>
                <a:latin typeface="Noto Sans"/>
              </a:defRPr>
            </a:pPr>
            <a:r>
              <a:t>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4F6F3"/>
        </a:solidFill>
        <a:effectLst/>
      </p:bgPr>
    </p:bg>
    <p:spTree>
      <p:nvGrpSpPr>
        <p:cNvPr id="1" name=""/>
        <p:cNvGrpSpPr/>
        <p:nvPr/>
      </p:nvGrpSpPr>
      <p:grpSpPr/>
      <p:sp>
        <p:nvSpPr>
          <p:cNvPr id="2" name="TextBox 1"/>
          <p:cNvSpPr txBox="1"/>
          <p:nvPr/>
        </p:nvSpPr>
        <p:spPr>
          <a:xfrm>
            <a:off x="566928" y="256032"/>
            <a:ext cx="502920" cy="274320"/>
          </a:xfrm>
          <a:prstGeom prst="rect">
            <a:avLst/>
          </a:prstGeom>
          <a:noFill/>
        </p:spPr>
        <p:txBody>
          <a:bodyPr wrap="square" lIns="18288" rIns="18288" tIns="18288" bIns="18288" anchor="t">
            <a:spAutoFit/>
          </a:bodyPr>
          <a:lstStyle/>
          <a:p>
            <a:pPr algn="l">
              <a:lnSpc>
                <a:spcPct val="105000"/>
              </a:lnSpc>
              <a:spcBef>
                <a:spcPts val="0"/>
              </a:spcBef>
              <a:spcAft>
                <a:spcPts val="0"/>
              </a:spcAft>
              <a:defRPr sz="1000" b="1">
                <a:solidFill>
                  <a:srgbClr val="D95D43"/>
                </a:solidFill>
                <a:latin typeface="Noto Sans"/>
              </a:defRPr>
            </a:pPr>
            <a:r>
              <a:t>09</a:t>
            </a:r>
          </a:p>
        </p:txBody>
      </p:sp>
      <p:sp>
        <p:nvSpPr>
          <p:cNvPr id="3" name="TextBox 2"/>
          <p:cNvSpPr txBox="1"/>
          <p:nvPr/>
        </p:nvSpPr>
        <p:spPr>
          <a:xfrm>
            <a:off x="1078992" y="256032"/>
            <a:ext cx="4114800" cy="274320"/>
          </a:xfrm>
          <a:prstGeom prst="rect">
            <a:avLst/>
          </a:prstGeom>
          <a:noFill/>
        </p:spPr>
        <p:txBody>
          <a:bodyPr wrap="square" lIns="18288" rIns="18288" tIns="18288" bIns="18288" anchor="t">
            <a:spAutoFit/>
          </a:bodyPr>
          <a:lstStyle/>
          <a:p>
            <a:pPr algn="l">
              <a:lnSpc>
                <a:spcPct val="105000"/>
              </a:lnSpc>
              <a:spcBef>
                <a:spcPts val="0"/>
              </a:spcBef>
              <a:spcAft>
                <a:spcPts val="0"/>
              </a:spcAft>
              <a:defRPr sz="900" b="1">
                <a:solidFill>
                  <a:srgbClr val="5C6A70"/>
                </a:solidFill>
                <a:latin typeface="Noto Sans"/>
              </a:defRPr>
            </a:pPr>
            <a:r>
              <a:t>TERRAFORM WORKFLOW</a:t>
            </a:r>
          </a:p>
        </p:txBody>
      </p:sp>
      <p:sp>
        <p:nvSpPr>
          <p:cNvPr id="4" name="TextBox 3"/>
          <p:cNvSpPr txBox="1"/>
          <p:nvPr/>
        </p:nvSpPr>
        <p:spPr>
          <a:xfrm>
            <a:off x="566928" y="566928"/>
            <a:ext cx="10972800" cy="502920"/>
          </a:xfrm>
          <a:prstGeom prst="rect">
            <a:avLst/>
          </a:prstGeom>
          <a:noFill/>
        </p:spPr>
        <p:txBody>
          <a:bodyPr wrap="square" lIns="18288" rIns="18288" tIns="18288" bIns="18288" anchor="t">
            <a:spAutoFit/>
          </a:bodyPr>
          <a:lstStyle/>
          <a:p>
            <a:pPr algn="l">
              <a:lnSpc>
                <a:spcPct val="105000"/>
              </a:lnSpc>
              <a:spcBef>
                <a:spcPts val="0"/>
              </a:spcBef>
              <a:spcAft>
                <a:spcPts val="0"/>
              </a:spcAft>
              <a:defRPr sz="2500" b="1">
                <a:solidFill>
                  <a:srgbClr val="17242A"/>
                </a:solidFill>
                <a:latin typeface="Noto Sans"/>
              </a:defRPr>
            </a:pPr>
            <a:r>
              <a:t>From catalog image to deployed instance</a:t>
            </a:r>
          </a:p>
        </p:txBody>
      </p:sp>
      <p:sp>
        <p:nvSpPr>
          <p:cNvPr id="5" name="Rectangle 4"/>
          <p:cNvSpPr/>
          <p:nvPr/>
        </p:nvSpPr>
        <p:spPr>
          <a:xfrm>
            <a:off x="566928" y="1170432"/>
            <a:ext cx="11045952" cy="22860"/>
          </a:xfrm>
          <a:prstGeom prst="rect">
            <a:avLst/>
          </a:prstGeom>
          <a:solidFill>
            <a:srgbClr val="CAD2D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ounded Rectangle 5"/>
          <p:cNvSpPr/>
          <p:nvPr/>
        </p:nvSpPr>
        <p:spPr>
          <a:xfrm>
            <a:off x="658368" y="1828800"/>
            <a:ext cx="2331720" cy="1481328"/>
          </a:xfrm>
          <a:prstGeom prst="roundRect">
            <a:avLst/>
          </a:prstGeom>
          <a:solidFill>
            <a:srgbClr val="DDEDE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59536" y="2029968"/>
            <a:ext cx="1920240" cy="210312"/>
          </a:xfrm>
          <a:prstGeom prst="rect">
            <a:avLst/>
          </a:prstGeom>
          <a:noFill/>
        </p:spPr>
        <p:txBody>
          <a:bodyPr wrap="square" lIns="18288" rIns="18288" tIns="18288" bIns="18288" anchor="t">
            <a:spAutoFit/>
          </a:bodyPr>
          <a:lstStyle/>
          <a:p>
            <a:pPr algn="l">
              <a:lnSpc>
                <a:spcPct val="105000"/>
              </a:lnSpc>
              <a:spcBef>
                <a:spcPts val="0"/>
              </a:spcBef>
              <a:spcAft>
                <a:spcPts val="0"/>
              </a:spcAft>
              <a:defRPr sz="900" b="1">
                <a:solidFill>
                  <a:srgbClr val="087E82"/>
                </a:solidFill>
                <a:latin typeface="Noto Sans"/>
              </a:defRPr>
            </a:pPr>
            <a:r>
              <a:t>SELECT</a:t>
            </a:r>
          </a:p>
        </p:txBody>
      </p:sp>
      <p:sp>
        <p:nvSpPr>
          <p:cNvPr id="8" name="TextBox 7"/>
          <p:cNvSpPr txBox="1"/>
          <p:nvPr/>
        </p:nvSpPr>
        <p:spPr>
          <a:xfrm>
            <a:off x="859536" y="2377440"/>
            <a:ext cx="2011680" cy="731520"/>
          </a:xfrm>
          <a:prstGeom prst="rect">
            <a:avLst/>
          </a:prstGeom>
          <a:noFill/>
        </p:spPr>
        <p:txBody>
          <a:bodyPr wrap="square" lIns="18288" rIns="18288" tIns="18288" bIns="18288" anchor="t">
            <a:spAutoFit/>
          </a:bodyPr>
          <a:lstStyle/>
          <a:p>
            <a:pPr algn="l">
              <a:lnSpc>
                <a:spcPct val="105000"/>
              </a:lnSpc>
              <a:spcBef>
                <a:spcPts val="0"/>
              </a:spcBef>
              <a:spcAft>
                <a:spcPts val="0"/>
              </a:spcAft>
              <a:defRPr sz="1600" b="1">
                <a:solidFill>
                  <a:srgbClr val="17242A"/>
                </a:solidFill>
                <a:latin typeface="Noto Sans"/>
              </a:defRPr>
            </a:pPr>
            <a:r>
              <a:t>catalog image</a:t>
            </a:r>
          </a:p>
          <a:p>
            <a:pPr algn="l">
              <a:lnSpc>
                <a:spcPct val="105000"/>
              </a:lnSpc>
              <a:spcBef>
                <a:spcPts val="0"/>
              </a:spcBef>
              <a:spcAft>
                <a:spcPts val="0"/>
              </a:spcAft>
              <a:defRPr sz="1600" b="1">
                <a:solidFill>
                  <a:srgbClr val="17242A"/>
                </a:solidFill>
                <a:latin typeface="Noto Sans"/>
              </a:defRPr>
            </a:pPr>
            <a:r>
              <a:t>+ provider scope</a:t>
            </a:r>
          </a:p>
        </p:txBody>
      </p:sp>
      <p:sp>
        <p:nvSpPr>
          <p:cNvPr id="9" name="Chevron 8"/>
          <p:cNvSpPr/>
          <p:nvPr/>
        </p:nvSpPr>
        <p:spPr>
          <a:xfrm>
            <a:off x="3108960" y="2340864"/>
            <a:ext cx="237744" cy="420624"/>
          </a:xfrm>
          <a:prstGeom prst="chevron">
            <a:avLst/>
          </a:prstGeom>
          <a:solidFill>
            <a:srgbClr val="CAD2D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3401568" y="1828800"/>
            <a:ext cx="2331720" cy="1481328"/>
          </a:xfrm>
          <a:prstGeom prst="roundRect">
            <a:avLst/>
          </a:prstGeom>
          <a:solidFill>
            <a:srgbClr val="E2EB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3602736" y="2029968"/>
            <a:ext cx="1920240" cy="210312"/>
          </a:xfrm>
          <a:prstGeom prst="rect">
            <a:avLst/>
          </a:prstGeom>
          <a:noFill/>
        </p:spPr>
        <p:txBody>
          <a:bodyPr wrap="square" lIns="18288" rIns="18288" tIns="18288" bIns="18288" anchor="t">
            <a:spAutoFit/>
          </a:bodyPr>
          <a:lstStyle/>
          <a:p>
            <a:pPr algn="l">
              <a:lnSpc>
                <a:spcPct val="105000"/>
              </a:lnSpc>
              <a:spcBef>
                <a:spcPts val="0"/>
              </a:spcBef>
              <a:spcAft>
                <a:spcPts val="0"/>
              </a:spcAft>
              <a:defRPr sz="900" b="1">
                <a:solidFill>
                  <a:srgbClr val="3978A8"/>
                </a:solidFill>
                <a:latin typeface="Noto Sans"/>
              </a:defRPr>
            </a:pPr>
            <a:r>
              <a:t>CONFIGURE</a:t>
            </a:r>
          </a:p>
        </p:txBody>
      </p:sp>
      <p:sp>
        <p:nvSpPr>
          <p:cNvPr id="12" name="TextBox 11"/>
          <p:cNvSpPr txBox="1"/>
          <p:nvPr/>
        </p:nvSpPr>
        <p:spPr>
          <a:xfrm>
            <a:off x="3602736" y="2377440"/>
            <a:ext cx="2011680" cy="731520"/>
          </a:xfrm>
          <a:prstGeom prst="rect">
            <a:avLst/>
          </a:prstGeom>
          <a:noFill/>
        </p:spPr>
        <p:txBody>
          <a:bodyPr wrap="square" lIns="18288" rIns="18288" tIns="18288" bIns="18288" anchor="t">
            <a:spAutoFit/>
          </a:bodyPr>
          <a:lstStyle/>
          <a:p>
            <a:pPr algn="l">
              <a:lnSpc>
                <a:spcPct val="105000"/>
              </a:lnSpc>
              <a:spcBef>
                <a:spcPts val="0"/>
              </a:spcBef>
              <a:spcAft>
                <a:spcPts val="0"/>
              </a:spcAft>
              <a:defRPr sz="1600" b="1">
                <a:solidFill>
                  <a:srgbClr val="17242A"/>
                </a:solidFill>
                <a:latin typeface="Noto Sans"/>
              </a:defRPr>
            </a:pPr>
            <a:r>
              <a:t>provider launch</a:t>
            </a:r>
          </a:p>
          <a:p>
            <a:pPr algn="l">
              <a:lnSpc>
                <a:spcPct val="105000"/>
              </a:lnSpc>
              <a:spcBef>
                <a:spcPts val="0"/>
              </a:spcBef>
              <a:spcAft>
                <a:spcPts val="0"/>
              </a:spcAft>
              <a:defRPr sz="1600" b="1">
                <a:solidFill>
                  <a:srgbClr val="17242A"/>
                </a:solidFill>
                <a:latin typeface="Noto Sans"/>
              </a:defRPr>
            </a:pPr>
            <a:r>
              <a:t>settings</a:t>
            </a:r>
          </a:p>
        </p:txBody>
      </p:sp>
      <p:sp>
        <p:nvSpPr>
          <p:cNvPr id="13" name="Chevron 12"/>
          <p:cNvSpPr/>
          <p:nvPr/>
        </p:nvSpPr>
        <p:spPr>
          <a:xfrm>
            <a:off x="5852160" y="2340864"/>
            <a:ext cx="237744" cy="420624"/>
          </a:xfrm>
          <a:prstGeom prst="chevron">
            <a:avLst/>
          </a:prstGeom>
          <a:solidFill>
            <a:srgbClr val="CAD2D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ounded Rectangle 13"/>
          <p:cNvSpPr/>
          <p:nvPr/>
        </p:nvSpPr>
        <p:spPr>
          <a:xfrm>
            <a:off x="6144768" y="1828800"/>
            <a:ext cx="2331720" cy="1481328"/>
          </a:xfrm>
          <a:prstGeom prst="roundRect">
            <a:avLst/>
          </a:prstGeom>
          <a:solidFill>
            <a:srgbClr val="F4E2D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6345936" y="2029968"/>
            <a:ext cx="1920240" cy="210312"/>
          </a:xfrm>
          <a:prstGeom prst="rect">
            <a:avLst/>
          </a:prstGeom>
          <a:noFill/>
        </p:spPr>
        <p:txBody>
          <a:bodyPr wrap="square" lIns="18288" rIns="18288" tIns="18288" bIns="18288" anchor="t">
            <a:spAutoFit/>
          </a:bodyPr>
          <a:lstStyle/>
          <a:p>
            <a:pPr algn="l">
              <a:lnSpc>
                <a:spcPct val="105000"/>
              </a:lnSpc>
              <a:spcBef>
                <a:spcPts val="0"/>
              </a:spcBef>
              <a:spcAft>
                <a:spcPts val="0"/>
              </a:spcAft>
              <a:defRPr sz="900" b="1">
                <a:solidFill>
                  <a:srgbClr val="D95D43"/>
                </a:solidFill>
                <a:latin typeface="Noto Sans"/>
              </a:defRPr>
            </a:pPr>
            <a:r>
              <a:t>PLAN</a:t>
            </a:r>
          </a:p>
        </p:txBody>
      </p:sp>
      <p:sp>
        <p:nvSpPr>
          <p:cNvPr id="16" name="TextBox 15"/>
          <p:cNvSpPr txBox="1"/>
          <p:nvPr/>
        </p:nvSpPr>
        <p:spPr>
          <a:xfrm>
            <a:off x="6345936" y="2377440"/>
            <a:ext cx="2011680" cy="731520"/>
          </a:xfrm>
          <a:prstGeom prst="rect">
            <a:avLst/>
          </a:prstGeom>
          <a:noFill/>
        </p:spPr>
        <p:txBody>
          <a:bodyPr wrap="square" lIns="18288" rIns="18288" tIns="18288" bIns="18288" anchor="t">
            <a:spAutoFit/>
          </a:bodyPr>
          <a:lstStyle/>
          <a:p>
            <a:pPr algn="l">
              <a:lnSpc>
                <a:spcPct val="105000"/>
              </a:lnSpc>
              <a:spcBef>
                <a:spcPts val="0"/>
              </a:spcBef>
              <a:spcAft>
                <a:spcPts val="0"/>
              </a:spcAft>
              <a:defRPr sz="1600" b="1">
                <a:solidFill>
                  <a:srgbClr val="17242A"/>
                </a:solidFill>
                <a:latin typeface="Noto Sans"/>
              </a:defRPr>
            </a:pPr>
            <a:r>
              <a:t>review proposed</a:t>
            </a:r>
          </a:p>
          <a:p>
            <a:pPr algn="l">
              <a:lnSpc>
                <a:spcPct val="105000"/>
              </a:lnSpc>
              <a:spcBef>
                <a:spcPts val="0"/>
              </a:spcBef>
              <a:spcAft>
                <a:spcPts val="0"/>
              </a:spcAft>
              <a:defRPr sz="1600" b="1">
                <a:solidFill>
                  <a:srgbClr val="17242A"/>
                </a:solidFill>
                <a:latin typeface="Noto Sans"/>
              </a:defRPr>
            </a:pPr>
            <a:r>
              <a:t>resource changes</a:t>
            </a:r>
          </a:p>
        </p:txBody>
      </p:sp>
      <p:sp>
        <p:nvSpPr>
          <p:cNvPr id="17" name="Chevron 16"/>
          <p:cNvSpPr/>
          <p:nvPr/>
        </p:nvSpPr>
        <p:spPr>
          <a:xfrm>
            <a:off x="8595360" y="2340864"/>
            <a:ext cx="237744" cy="420624"/>
          </a:xfrm>
          <a:prstGeom prst="chevron">
            <a:avLst/>
          </a:prstGeom>
          <a:solidFill>
            <a:srgbClr val="CAD2D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ounded Rectangle 17"/>
          <p:cNvSpPr/>
          <p:nvPr/>
        </p:nvSpPr>
        <p:spPr>
          <a:xfrm>
            <a:off x="8887968" y="1828800"/>
            <a:ext cx="2331720" cy="1481328"/>
          </a:xfrm>
          <a:prstGeom prst="roundRect">
            <a:avLst/>
          </a:prstGeom>
          <a:solidFill>
            <a:srgbClr val="E1EBE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9089136" y="2029968"/>
            <a:ext cx="1920240" cy="210312"/>
          </a:xfrm>
          <a:prstGeom prst="rect">
            <a:avLst/>
          </a:prstGeom>
          <a:noFill/>
        </p:spPr>
        <p:txBody>
          <a:bodyPr wrap="square" lIns="18288" rIns="18288" tIns="18288" bIns="18288" anchor="t">
            <a:spAutoFit/>
          </a:bodyPr>
          <a:lstStyle/>
          <a:p>
            <a:pPr algn="l">
              <a:lnSpc>
                <a:spcPct val="105000"/>
              </a:lnSpc>
              <a:spcBef>
                <a:spcPts val="0"/>
              </a:spcBef>
              <a:spcAft>
                <a:spcPts val="0"/>
              </a:spcAft>
              <a:defRPr sz="900" b="1">
                <a:solidFill>
                  <a:srgbClr val="4D8766"/>
                </a:solidFill>
                <a:latin typeface="Noto Sans"/>
              </a:defRPr>
            </a:pPr>
            <a:r>
              <a:t>APPLY</a:t>
            </a:r>
          </a:p>
        </p:txBody>
      </p:sp>
      <p:sp>
        <p:nvSpPr>
          <p:cNvPr id="20" name="TextBox 19"/>
          <p:cNvSpPr txBox="1"/>
          <p:nvPr/>
        </p:nvSpPr>
        <p:spPr>
          <a:xfrm>
            <a:off x="9089136" y="2377440"/>
            <a:ext cx="2011680" cy="731520"/>
          </a:xfrm>
          <a:prstGeom prst="rect">
            <a:avLst/>
          </a:prstGeom>
          <a:noFill/>
        </p:spPr>
        <p:txBody>
          <a:bodyPr wrap="square" lIns="18288" rIns="18288" tIns="18288" bIns="18288" anchor="t">
            <a:spAutoFit/>
          </a:bodyPr>
          <a:lstStyle/>
          <a:p>
            <a:pPr algn="l">
              <a:lnSpc>
                <a:spcPct val="105000"/>
              </a:lnSpc>
              <a:spcBef>
                <a:spcPts val="0"/>
              </a:spcBef>
              <a:spcAft>
                <a:spcPts val="0"/>
              </a:spcAft>
              <a:defRPr sz="1600" b="1">
                <a:solidFill>
                  <a:srgbClr val="17242A"/>
                </a:solidFill>
                <a:latin typeface="Noto Sans"/>
              </a:defRPr>
            </a:pPr>
            <a:r>
              <a:t>create instance</a:t>
            </a:r>
          </a:p>
          <a:p>
            <a:pPr algn="l">
              <a:lnSpc>
                <a:spcPct val="105000"/>
              </a:lnSpc>
              <a:spcBef>
                <a:spcPts val="0"/>
              </a:spcBef>
              <a:spcAft>
                <a:spcPts val="0"/>
              </a:spcAft>
              <a:defRPr sz="1600" b="1">
                <a:solidFill>
                  <a:srgbClr val="17242A"/>
                </a:solidFill>
                <a:latin typeface="Noto Sans"/>
              </a:defRPr>
            </a:pPr>
            <a:r>
              <a:t>from published image</a:t>
            </a:r>
          </a:p>
        </p:txBody>
      </p:sp>
      <p:sp>
        <p:nvSpPr>
          <p:cNvPr id="21" name="Rounded Rectangle 20"/>
          <p:cNvSpPr/>
          <p:nvPr/>
        </p:nvSpPr>
        <p:spPr>
          <a:xfrm>
            <a:off x="658368" y="3822191"/>
            <a:ext cx="1965960" cy="292608"/>
          </a:xfrm>
          <a:prstGeom prst="roundRect">
            <a:avLst/>
          </a:prstGeom>
          <a:solidFill>
            <a:srgbClr val="122D3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658368" y="3831335"/>
            <a:ext cx="1965960" cy="256032"/>
          </a:xfrm>
          <a:prstGeom prst="rect">
            <a:avLst/>
          </a:prstGeom>
          <a:noFill/>
        </p:spPr>
        <p:txBody>
          <a:bodyPr wrap="square" lIns="18288" rIns="18288" tIns="18288" bIns="18288" anchor="ctr">
            <a:spAutoFit/>
          </a:bodyPr>
          <a:lstStyle/>
          <a:p>
            <a:pPr algn="ctr">
              <a:lnSpc>
                <a:spcPct val="105000"/>
              </a:lnSpc>
              <a:spcBef>
                <a:spcPts val="0"/>
              </a:spcBef>
              <a:spcAft>
                <a:spcPts val="0"/>
              </a:spcAft>
              <a:defRPr sz="1000" b="1">
                <a:solidFill>
                  <a:srgbClr val="FFFFFF"/>
                </a:solidFill>
                <a:latin typeface="Noto Sans"/>
              </a:defRPr>
            </a:pPr>
            <a:r>
              <a:t>MANAGE EACH DEPLOYMENT</a:t>
            </a:r>
          </a:p>
        </p:txBody>
      </p:sp>
      <p:sp>
        <p:nvSpPr>
          <p:cNvPr id="23" name="Oval 22"/>
          <p:cNvSpPr/>
          <p:nvPr/>
        </p:nvSpPr>
        <p:spPr>
          <a:xfrm>
            <a:off x="658368" y="4398264"/>
            <a:ext cx="91440" cy="91440"/>
          </a:xfrm>
          <a:prstGeom prst="ellipse">
            <a:avLst/>
          </a:prstGeom>
          <a:solidFill>
            <a:srgbClr val="087E8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877824" y="4315968"/>
            <a:ext cx="5029200" cy="310896"/>
          </a:xfrm>
          <a:prstGeom prst="rect">
            <a:avLst/>
          </a:prstGeom>
          <a:noFill/>
        </p:spPr>
        <p:txBody>
          <a:bodyPr wrap="square" lIns="18288" rIns="18288" tIns="18288" bIns="18288" anchor="t">
            <a:spAutoFit/>
          </a:bodyPr>
          <a:lstStyle/>
          <a:p>
            <a:pPr algn="l">
              <a:lnSpc>
                <a:spcPct val="105000"/>
              </a:lnSpc>
              <a:spcBef>
                <a:spcPts val="0"/>
              </a:spcBef>
              <a:spcAft>
                <a:spcPts val="0"/>
              </a:spcAft>
              <a:defRPr sz="1250" b="1">
                <a:solidFill>
                  <a:srgbClr val="17242A"/>
                </a:solidFill>
                <a:latin typeface="DejaVu Sans Mono"/>
              </a:defRPr>
            </a:pPr>
            <a:r>
              <a:t>workspace per deployment</a:t>
            </a:r>
          </a:p>
        </p:txBody>
      </p:sp>
      <p:sp>
        <p:nvSpPr>
          <p:cNvPr id="25" name="Oval 24"/>
          <p:cNvSpPr/>
          <p:nvPr/>
        </p:nvSpPr>
        <p:spPr>
          <a:xfrm>
            <a:off x="6190488" y="4398264"/>
            <a:ext cx="91440" cy="91440"/>
          </a:xfrm>
          <a:prstGeom prst="ellipse">
            <a:avLst/>
          </a:prstGeom>
          <a:solidFill>
            <a:srgbClr val="3978A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6409944" y="4315968"/>
            <a:ext cx="5029200" cy="310896"/>
          </a:xfrm>
          <a:prstGeom prst="rect">
            <a:avLst/>
          </a:prstGeom>
          <a:noFill/>
        </p:spPr>
        <p:txBody>
          <a:bodyPr wrap="square" lIns="18288" rIns="18288" tIns="18288" bIns="18288" anchor="t">
            <a:spAutoFit/>
          </a:bodyPr>
          <a:lstStyle/>
          <a:p>
            <a:pPr algn="l">
              <a:lnSpc>
                <a:spcPct val="105000"/>
              </a:lnSpc>
              <a:spcBef>
                <a:spcPts val="0"/>
              </a:spcBef>
              <a:spcAft>
                <a:spcPts val="0"/>
              </a:spcAft>
              <a:defRPr sz="1250" b="1">
                <a:solidFill>
                  <a:srgbClr val="17242A"/>
                </a:solidFill>
                <a:latin typeface="DejaVu Sans Mono"/>
              </a:defRPr>
            </a:pPr>
            <a:r>
              <a:t>state tracks provider resources</a:t>
            </a:r>
          </a:p>
        </p:txBody>
      </p:sp>
      <p:sp>
        <p:nvSpPr>
          <p:cNvPr id="27" name="Oval 26"/>
          <p:cNvSpPr/>
          <p:nvPr/>
        </p:nvSpPr>
        <p:spPr>
          <a:xfrm>
            <a:off x="658368" y="5056631"/>
            <a:ext cx="91440" cy="91440"/>
          </a:xfrm>
          <a:prstGeom prst="ellipse">
            <a:avLst/>
          </a:prstGeom>
          <a:solidFill>
            <a:srgbClr val="D95D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877824" y="4974336"/>
            <a:ext cx="5029200" cy="310896"/>
          </a:xfrm>
          <a:prstGeom prst="rect">
            <a:avLst/>
          </a:prstGeom>
          <a:noFill/>
        </p:spPr>
        <p:txBody>
          <a:bodyPr wrap="square" lIns="18288" rIns="18288" tIns="18288" bIns="18288" anchor="t">
            <a:spAutoFit/>
          </a:bodyPr>
          <a:lstStyle/>
          <a:p>
            <a:pPr algn="l">
              <a:lnSpc>
                <a:spcPct val="105000"/>
              </a:lnSpc>
              <a:spcBef>
                <a:spcPts val="0"/>
              </a:spcBef>
              <a:spcAft>
                <a:spcPts val="0"/>
              </a:spcAft>
              <a:defRPr sz="1250" b="1">
                <a:solidFill>
                  <a:srgbClr val="17242A"/>
                </a:solidFill>
                <a:latin typeface="DejaVu Sans Mono"/>
              </a:defRPr>
            </a:pPr>
            <a:r>
              <a:t>backup state outside the repo</a:t>
            </a:r>
          </a:p>
        </p:txBody>
      </p:sp>
      <p:sp>
        <p:nvSpPr>
          <p:cNvPr id="29" name="Oval 28"/>
          <p:cNvSpPr/>
          <p:nvPr/>
        </p:nvSpPr>
        <p:spPr>
          <a:xfrm>
            <a:off x="6190488" y="5056631"/>
            <a:ext cx="91440" cy="91440"/>
          </a:xfrm>
          <a:prstGeom prst="ellipse">
            <a:avLst/>
          </a:prstGeom>
          <a:solidFill>
            <a:srgbClr val="4D876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6409944" y="4974336"/>
            <a:ext cx="5029200" cy="310896"/>
          </a:xfrm>
          <a:prstGeom prst="rect">
            <a:avLst/>
          </a:prstGeom>
          <a:noFill/>
        </p:spPr>
        <p:txBody>
          <a:bodyPr wrap="square" lIns="18288" rIns="18288" tIns="18288" bIns="18288" anchor="t">
            <a:spAutoFit/>
          </a:bodyPr>
          <a:lstStyle/>
          <a:p>
            <a:pPr algn="l">
              <a:lnSpc>
                <a:spcPct val="105000"/>
              </a:lnSpc>
              <a:spcBef>
                <a:spcPts val="0"/>
              </a:spcBef>
              <a:spcAft>
                <a:spcPts val="0"/>
              </a:spcAft>
              <a:defRPr sz="1250" b="1">
                <a:solidFill>
                  <a:srgbClr val="17242A"/>
                </a:solidFill>
                <a:latin typeface="DejaVu Sans Mono"/>
              </a:defRPr>
            </a:pPr>
            <a:r>
              <a:t>edit launch settings, plan again</a:t>
            </a:r>
          </a:p>
        </p:txBody>
      </p:sp>
      <p:sp>
        <p:nvSpPr>
          <p:cNvPr id="31" name="TextBox 30"/>
          <p:cNvSpPr txBox="1"/>
          <p:nvPr/>
        </p:nvSpPr>
        <p:spPr>
          <a:xfrm>
            <a:off x="658368" y="5870448"/>
            <a:ext cx="10972800" cy="274320"/>
          </a:xfrm>
          <a:prstGeom prst="rect">
            <a:avLst/>
          </a:prstGeom>
          <a:noFill/>
        </p:spPr>
        <p:txBody>
          <a:bodyPr wrap="square" lIns="18288" rIns="18288" tIns="18288" bIns="18288" anchor="t">
            <a:spAutoFit/>
          </a:bodyPr>
          <a:lstStyle/>
          <a:p>
            <a:pPr algn="ctr">
              <a:lnSpc>
                <a:spcPct val="105000"/>
              </a:lnSpc>
              <a:spcBef>
                <a:spcPts val="0"/>
              </a:spcBef>
              <a:spcAft>
                <a:spcPts val="0"/>
              </a:spcAft>
              <a:defRPr sz="1400" b="1">
                <a:solidFill>
                  <a:srgbClr val="07595C"/>
                </a:solidFill>
                <a:latin typeface="Noto Sans"/>
              </a:defRPr>
            </a:pPr>
            <a:r>
              <a:t>One catalog identity follows the selected image into Terraform state.</a:t>
            </a:r>
          </a:p>
        </p:txBody>
      </p:sp>
      <p:sp>
        <p:nvSpPr>
          <p:cNvPr id="32" name="TextBox 31"/>
          <p:cNvSpPr txBox="1"/>
          <p:nvPr/>
        </p:nvSpPr>
        <p:spPr>
          <a:xfrm>
            <a:off x="566928" y="6510528"/>
            <a:ext cx="7315200" cy="182880"/>
          </a:xfrm>
          <a:prstGeom prst="rect">
            <a:avLst/>
          </a:prstGeom>
          <a:noFill/>
        </p:spPr>
        <p:txBody>
          <a:bodyPr wrap="square" lIns="18288" rIns="18288" tIns="18288" bIns="18288" anchor="t">
            <a:spAutoFit/>
          </a:bodyPr>
          <a:lstStyle/>
          <a:p>
            <a:pPr algn="l">
              <a:lnSpc>
                <a:spcPct val="105000"/>
              </a:lnSpc>
              <a:spcBef>
                <a:spcPts val="0"/>
              </a:spcBef>
              <a:spcAft>
                <a:spcPts val="0"/>
              </a:spcAft>
              <a:defRPr sz="750" b="1">
                <a:solidFill>
                  <a:srgbClr val="5C6A70"/>
                </a:solidFill>
                <a:latin typeface="Noto Sans"/>
              </a:defRPr>
            </a:pPr>
            <a:r>
              <a:t>LINUX INFRASTRUCTURE  |  DESIGN, DELIVERY, OPERATIONS</a:t>
            </a:r>
          </a:p>
        </p:txBody>
      </p:sp>
      <p:sp>
        <p:nvSpPr>
          <p:cNvPr id="33" name="TextBox 32"/>
          <p:cNvSpPr txBox="1"/>
          <p:nvPr/>
        </p:nvSpPr>
        <p:spPr>
          <a:xfrm>
            <a:off x="11109960" y="6510528"/>
            <a:ext cx="502920" cy="182880"/>
          </a:xfrm>
          <a:prstGeom prst="rect">
            <a:avLst/>
          </a:prstGeom>
          <a:noFill/>
        </p:spPr>
        <p:txBody>
          <a:bodyPr wrap="square" lIns="18288" rIns="18288" tIns="18288" bIns="18288" anchor="t">
            <a:spAutoFit/>
          </a:bodyPr>
          <a:lstStyle/>
          <a:p>
            <a:pPr algn="r">
              <a:lnSpc>
                <a:spcPct val="105000"/>
              </a:lnSpc>
              <a:spcBef>
                <a:spcPts val="0"/>
              </a:spcBef>
              <a:spcAft>
                <a:spcPts val="0"/>
              </a:spcAft>
              <a:defRPr sz="800" b="1">
                <a:solidFill>
                  <a:srgbClr val="5C6A70"/>
                </a:solidFill>
                <a:latin typeface="Noto Sans"/>
              </a:defRPr>
            </a:pPr>
            <a:r>
              <a:t>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4F6F3"/>
        </a:solidFill>
        <a:effectLst/>
      </p:bgPr>
    </p:bg>
    <p:spTree>
      <p:nvGrpSpPr>
        <p:cNvPr id="1" name=""/>
        <p:cNvGrpSpPr/>
        <p:nvPr/>
      </p:nvGrpSpPr>
      <p:grpSpPr/>
      <p:sp>
        <p:nvSpPr>
          <p:cNvPr id="2" name="TextBox 1"/>
          <p:cNvSpPr txBox="1"/>
          <p:nvPr/>
        </p:nvSpPr>
        <p:spPr>
          <a:xfrm>
            <a:off x="566928" y="256032"/>
            <a:ext cx="502920" cy="274320"/>
          </a:xfrm>
          <a:prstGeom prst="rect">
            <a:avLst/>
          </a:prstGeom>
          <a:noFill/>
        </p:spPr>
        <p:txBody>
          <a:bodyPr wrap="square" lIns="18288" rIns="18288" tIns="18288" bIns="18288" anchor="t">
            <a:spAutoFit/>
          </a:bodyPr>
          <a:lstStyle/>
          <a:p>
            <a:pPr algn="l">
              <a:lnSpc>
                <a:spcPct val="105000"/>
              </a:lnSpc>
              <a:spcBef>
                <a:spcPts val="0"/>
              </a:spcBef>
              <a:spcAft>
                <a:spcPts val="0"/>
              </a:spcAft>
              <a:defRPr sz="1000" b="1">
                <a:solidFill>
                  <a:srgbClr val="D95D43"/>
                </a:solidFill>
                <a:latin typeface="Noto Sans"/>
              </a:defRPr>
            </a:pPr>
            <a:r>
              <a:t>10</a:t>
            </a:r>
          </a:p>
        </p:txBody>
      </p:sp>
      <p:sp>
        <p:nvSpPr>
          <p:cNvPr id="3" name="TextBox 2"/>
          <p:cNvSpPr txBox="1"/>
          <p:nvPr/>
        </p:nvSpPr>
        <p:spPr>
          <a:xfrm>
            <a:off x="1078992" y="256032"/>
            <a:ext cx="4114800" cy="274320"/>
          </a:xfrm>
          <a:prstGeom prst="rect">
            <a:avLst/>
          </a:prstGeom>
          <a:noFill/>
        </p:spPr>
        <p:txBody>
          <a:bodyPr wrap="square" lIns="18288" rIns="18288" tIns="18288" bIns="18288" anchor="t">
            <a:spAutoFit/>
          </a:bodyPr>
          <a:lstStyle/>
          <a:p>
            <a:pPr algn="l">
              <a:lnSpc>
                <a:spcPct val="105000"/>
              </a:lnSpc>
              <a:spcBef>
                <a:spcPts val="0"/>
              </a:spcBef>
              <a:spcAft>
                <a:spcPts val="0"/>
              </a:spcAft>
              <a:defRPr sz="900" b="1">
                <a:solidFill>
                  <a:srgbClr val="5C6A70"/>
                </a:solidFill>
                <a:latin typeface="Noto Sans"/>
              </a:defRPr>
            </a:pPr>
            <a:r>
              <a:t>PROVIDER MAPPING</a:t>
            </a:r>
          </a:p>
        </p:txBody>
      </p:sp>
      <p:sp>
        <p:nvSpPr>
          <p:cNvPr id="4" name="TextBox 3"/>
          <p:cNvSpPr txBox="1"/>
          <p:nvPr/>
        </p:nvSpPr>
        <p:spPr>
          <a:xfrm>
            <a:off x="566928" y="566928"/>
            <a:ext cx="10972800" cy="502920"/>
          </a:xfrm>
          <a:prstGeom prst="rect">
            <a:avLst/>
          </a:prstGeom>
          <a:noFill/>
        </p:spPr>
        <p:txBody>
          <a:bodyPr wrap="square" lIns="18288" rIns="18288" tIns="18288" bIns="18288" anchor="t">
            <a:spAutoFit/>
          </a:bodyPr>
          <a:lstStyle/>
          <a:p>
            <a:pPr algn="l">
              <a:lnSpc>
                <a:spcPct val="105000"/>
              </a:lnSpc>
              <a:spcBef>
                <a:spcPts val="0"/>
              </a:spcBef>
              <a:spcAft>
                <a:spcPts val="0"/>
              </a:spcAft>
              <a:defRPr sz="2500" b="1">
                <a:solidFill>
                  <a:srgbClr val="17242A"/>
                </a:solidFill>
                <a:latin typeface="Noto Sans"/>
              </a:defRPr>
            </a:pPr>
            <a:r>
              <a:t>One catalog contract. Four Terraform roots.</a:t>
            </a:r>
          </a:p>
        </p:txBody>
      </p:sp>
      <p:sp>
        <p:nvSpPr>
          <p:cNvPr id="5" name="Rectangle 4"/>
          <p:cNvSpPr/>
          <p:nvPr/>
        </p:nvSpPr>
        <p:spPr>
          <a:xfrm>
            <a:off x="566928" y="1170432"/>
            <a:ext cx="11045952" cy="22860"/>
          </a:xfrm>
          <a:prstGeom prst="rect">
            <a:avLst/>
          </a:prstGeom>
          <a:solidFill>
            <a:srgbClr val="CAD2D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ounded Rectangle 5"/>
          <p:cNvSpPr/>
          <p:nvPr/>
        </p:nvSpPr>
        <p:spPr>
          <a:xfrm>
            <a:off x="658368" y="1426464"/>
            <a:ext cx="1417320" cy="292608"/>
          </a:xfrm>
          <a:prstGeom prst="roundRect">
            <a:avLst/>
          </a:prstGeom>
          <a:solidFill>
            <a:srgbClr val="D95D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658368" y="1435608"/>
            <a:ext cx="1417320" cy="256032"/>
          </a:xfrm>
          <a:prstGeom prst="rect">
            <a:avLst/>
          </a:prstGeom>
          <a:noFill/>
        </p:spPr>
        <p:txBody>
          <a:bodyPr wrap="square" lIns="18288" rIns="18288" tIns="18288" bIns="18288" anchor="ctr">
            <a:spAutoFit/>
          </a:bodyPr>
          <a:lstStyle/>
          <a:p>
            <a:pPr algn="ctr">
              <a:lnSpc>
                <a:spcPct val="105000"/>
              </a:lnSpc>
              <a:spcBef>
                <a:spcPts val="0"/>
              </a:spcBef>
              <a:spcAft>
                <a:spcPts val="0"/>
              </a:spcAft>
              <a:defRPr sz="1000" b="1">
                <a:solidFill>
                  <a:srgbClr val="FFFFFF"/>
                </a:solidFill>
                <a:latin typeface="Noto Sans"/>
              </a:defRPr>
            </a:pPr>
            <a:r>
              <a:t>CATALOG FIELDS</a:t>
            </a:r>
          </a:p>
        </p:txBody>
      </p:sp>
      <p:sp>
        <p:nvSpPr>
          <p:cNvPr id="8" name="Rounded Rectangle 7"/>
          <p:cNvSpPr/>
          <p:nvPr/>
        </p:nvSpPr>
        <p:spPr>
          <a:xfrm>
            <a:off x="658368" y="1828800"/>
            <a:ext cx="3794760" cy="2194560"/>
          </a:xfrm>
          <a:prstGeom prst="roundRect">
            <a:avLst/>
          </a:prstGeom>
          <a:solidFill>
            <a:srgbClr val="122D3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68680" y="2048256"/>
            <a:ext cx="3337560" cy="256032"/>
          </a:xfrm>
          <a:prstGeom prst="rect">
            <a:avLst/>
          </a:prstGeom>
          <a:noFill/>
        </p:spPr>
        <p:txBody>
          <a:bodyPr wrap="square" lIns="18288" rIns="18288" tIns="18288" bIns="18288" anchor="t">
            <a:spAutoFit/>
          </a:bodyPr>
          <a:lstStyle/>
          <a:p>
            <a:pPr algn="l">
              <a:lnSpc>
                <a:spcPct val="105000"/>
              </a:lnSpc>
              <a:spcBef>
                <a:spcPts val="0"/>
              </a:spcBef>
              <a:spcAft>
                <a:spcPts val="0"/>
              </a:spcAft>
              <a:defRPr sz="1200" b="1">
                <a:solidFill>
                  <a:srgbClr val="8CC9C9"/>
                </a:solidFill>
                <a:latin typeface="DejaVu Sans Mono"/>
              </a:defRPr>
            </a:pPr>
            <a:r>
              <a:t>image_logical_name</a:t>
            </a:r>
          </a:p>
        </p:txBody>
      </p:sp>
      <p:sp>
        <p:nvSpPr>
          <p:cNvPr id="10" name="TextBox 9"/>
          <p:cNvSpPr txBox="1"/>
          <p:nvPr/>
        </p:nvSpPr>
        <p:spPr>
          <a:xfrm>
            <a:off x="868680" y="2377440"/>
            <a:ext cx="3337560" cy="256032"/>
          </a:xfrm>
          <a:prstGeom prst="rect">
            <a:avLst/>
          </a:prstGeom>
          <a:noFill/>
        </p:spPr>
        <p:txBody>
          <a:bodyPr wrap="square" lIns="18288" rIns="18288" tIns="18288" bIns="18288" anchor="t">
            <a:spAutoFit/>
          </a:bodyPr>
          <a:lstStyle/>
          <a:p>
            <a:pPr algn="l">
              <a:lnSpc>
                <a:spcPct val="105000"/>
              </a:lnSpc>
              <a:spcBef>
                <a:spcPts val="0"/>
              </a:spcBef>
              <a:spcAft>
                <a:spcPts val="0"/>
              </a:spcAft>
              <a:defRPr sz="1200" b="0">
                <a:solidFill>
                  <a:srgbClr val="FFFFFF"/>
                </a:solidFill>
                <a:latin typeface="DejaVu Sans Mono"/>
              </a:defRPr>
            </a:pPr>
            <a:r>
              <a:t>image_artifact_id</a:t>
            </a:r>
          </a:p>
        </p:txBody>
      </p:sp>
      <p:sp>
        <p:nvSpPr>
          <p:cNvPr id="11" name="TextBox 10"/>
          <p:cNvSpPr txBox="1"/>
          <p:nvPr/>
        </p:nvSpPr>
        <p:spPr>
          <a:xfrm>
            <a:off x="868680" y="2706624"/>
            <a:ext cx="3337560" cy="256032"/>
          </a:xfrm>
          <a:prstGeom prst="rect">
            <a:avLst/>
          </a:prstGeom>
          <a:noFill/>
        </p:spPr>
        <p:txBody>
          <a:bodyPr wrap="square" lIns="18288" rIns="18288" tIns="18288" bIns="18288" anchor="t">
            <a:spAutoFit/>
          </a:bodyPr>
          <a:lstStyle/>
          <a:p>
            <a:pPr algn="l">
              <a:lnSpc>
                <a:spcPct val="105000"/>
              </a:lnSpc>
              <a:spcBef>
                <a:spcPts val="0"/>
              </a:spcBef>
              <a:spcAft>
                <a:spcPts val="0"/>
              </a:spcAft>
              <a:defRPr sz="1200" b="0">
                <a:solidFill>
                  <a:srgbClr val="FFFFFF"/>
                </a:solidFill>
                <a:latin typeface="DejaVu Sans Mono"/>
              </a:defRPr>
            </a:pPr>
            <a:r>
              <a:t>image_version</a:t>
            </a:r>
          </a:p>
        </p:txBody>
      </p:sp>
      <p:sp>
        <p:nvSpPr>
          <p:cNvPr id="12" name="TextBox 11"/>
          <p:cNvSpPr txBox="1"/>
          <p:nvPr/>
        </p:nvSpPr>
        <p:spPr>
          <a:xfrm>
            <a:off x="868680" y="3035808"/>
            <a:ext cx="3337560" cy="256032"/>
          </a:xfrm>
          <a:prstGeom prst="rect">
            <a:avLst/>
          </a:prstGeom>
          <a:noFill/>
        </p:spPr>
        <p:txBody>
          <a:bodyPr wrap="square" lIns="18288" rIns="18288" tIns="18288" bIns="18288" anchor="t">
            <a:spAutoFit/>
          </a:bodyPr>
          <a:lstStyle/>
          <a:p>
            <a:pPr algn="l">
              <a:lnSpc>
                <a:spcPct val="105000"/>
              </a:lnSpc>
              <a:spcBef>
                <a:spcPts val="0"/>
              </a:spcBef>
              <a:spcAft>
                <a:spcPts val="0"/>
              </a:spcAft>
              <a:defRPr sz="1200" b="0">
                <a:solidFill>
                  <a:srgbClr val="FFFFFF"/>
                </a:solidFill>
                <a:latin typeface="DejaVu Sans Mono"/>
              </a:defRPr>
            </a:pPr>
            <a:r>
              <a:t>image_boot_mode</a:t>
            </a:r>
          </a:p>
        </p:txBody>
      </p:sp>
      <p:sp>
        <p:nvSpPr>
          <p:cNvPr id="13" name="TextBox 12"/>
          <p:cNvSpPr txBox="1"/>
          <p:nvPr/>
        </p:nvSpPr>
        <p:spPr>
          <a:xfrm>
            <a:off x="868680" y="3364992"/>
            <a:ext cx="3337560" cy="256032"/>
          </a:xfrm>
          <a:prstGeom prst="rect">
            <a:avLst/>
          </a:prstGeom>
          <a:noFill/>
        </p:spPr>
        <p:txBody>
          <a:bodyPr wrap="square" lIns="18288" rIns="18288" tIns="18288" bIns="18288" anchor="t">
            <a:spAutoFit/>
          </a:bodyPr>
          <a:lstStyle/>
          <a:p>
            <a:pPr algn="l">
              <a:lnSpc>
                <a:spcPct val="105000"/>
              </a:lnSpc>
              <a:spcBef>
                <a:spcPts val="0"/>
              </a:spcBef>
              <a:spcAft>
                <a:spcPts val="0"/>
              </a:spcAft>
              <a:defRPr sz="1200" b="0">
                <a:solidFill>
                  <a:srgbClr val="FFFFFF"/>
                </a:solidFill>
                <a:latin typeface="DejaVu Sans Mono"/>
              </a:defRPr>
            </a:pPr>
            <a:r>
              <a:t>image_scope</a:t>
            </a:r>
          </a:p>
        </p:txBody>
      </p:sp>
      <p:sp>
        <p:nvSpPr>
          <p:cNvPr id="14" name="TextBox 13"/>
          <p:cNvSpPr txBox="1"/>
          <p:nvPr/>
        </p:nvSpPr>
        <p:spPr>
          <a:xfrm>
            <a:off x="868680" y="3703320"/>
            <a:ext cx="3337560" cy="219456"/>
          </a:xfrm>
          <a:prstGeom prst="rect">
            <a:avLst/>
          </a:prstGeom>
          <a:noFill/>
        </p:spPr>
        <p:txBody>
          <a:bodyPr wrap="square" lIns="18288" rIns="18288" tIns="18288" bIns="18288" anchor="t">
            <a:spAutoFit/>
          </a:bodyPr>
          <a:lstStyle/>
          <a:p>
            <a:pPr algn="l">
              <a:lnSpc>
                <a:spcPct val="105000"/>
              </a:lnSpc>
              <a:spcBef>
                <a:spcPts val="0"/>
              </a:spcBef>
              <a:spcAft>
                <a:spcPts val="0"/>
              </a:spcAft>
              <a:defRPr sz="950" b="1">
                <a:solidFill>
                  <a:srgbClr val="AFC4C6"/>
                </a:solidFill>
                <a:latin typeface="Noto Sans"/>
              </a:defRPr>
            </a:pPr>
            <a:r>
              <a:t>selected version + provider scope</a:t>
            </a:r>
          </a:p>
        </p:txBody>
      </p:sp>
      <p:sp>
        <p:nvSpPr>
          <p:cNvPr id="15" name="Chevron 14"/>
          <p:cNvSpPr/>
          <p:nvPr/>
        </p:nvSpPr>
        <p:spPr>
          <a:xfrm>
            <a:off x="4544568" y="3081528"/>
            <a:ext cx="411480" cy="502920"/>
          </a:xfrm>
          <a:prstGeom prst="chevron">
            <a:avLst/>
          </a:prstGeom>
          <a:solidFill>
            <a:srgbClr val="E4AD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5047488" y="1426464"/>
            <a:ext cx="1572768" cy="292608"/>
          </a:xfrm>
          <a:prstGeom prst="roundRect">
            <a:avLst/>
          </a:prstGeom>
          <a:solidFill>
            <a:srgbClr val="087E8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5047488" y="1435608"/>
            <a:ext cx="1572768" cy="256032"/>
          </a:xfrm>
          <a:prstGeom prst="rect">
            <a:avLst/>
          </a:prstGeom>
          <a:noFill/>
        </p:spPr>
        <p:txBody>
          <a:bodyPr wrap="square" lIns="18288" rIns="18288" tIns="18288" bIns="18288" anchor="ctr">
            <a:spAutoFit/>
          </a:bodyPr>
          <a:lstStyle/>
          <a:p>
            <a:pPr algn="ctr">
              <a:lnSpc>
                <a:spcPct val="105000"/>
              </a:lnSpc>
              <a:spcBef>
                <a:spcPts val="0"/>
              </a:spcBef>
              <a:spcAft>
                <a:spcPts val="0"/>
              </a:spcAft>
              <a:defRPr sz="1000" b="1">
                <a:solidFill>
                  <a:srgbClr val="FFFFFF"/>
                </a:solidFill>
                <a:latin typeface="Noto Sans"/>
              </a:defRPr>
            </a:pPr>
            <a:r>
              <a:t>PROVIDER ROOT</a:t>
            </a:r>
          </a:p>
        </p:txBody>
      </p:sp>
      <p:sp>
        <p:nvSpPr>
          <p:cNvPr id="18" name="Rounded Rectangle 17"/>
          <p:cNvSpPr/>
          <p:nvPr/>
        </p:nvSpPr>
        <p:spPr>
          <a:xfrm>
            <a:off x="5047488" y="1874519"/>
            <a:ext cx="2377440" cy="512064"/>
          </a:xfrm>
          <a:prstGeom prst="roundRect">
            <a:avLst/>
          </a:prstGeom>
          <a:solidFill>
            <a:srgbClr val="DDEDE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5184648" y="1947672"/>
            <a:ext cx="841248" cy="201168"/>
          </a:xfrm>
          <a:prstGeom prst="rect">
            <a:avLst/>
          </a:prstGeom>
          <a:noFill/>
        </p:spPr>
        <p:txBody>
          <a:bodyPr wrap="square" lIns="18288" rIns="18288" tIns="18288" bIns="18288" anchor="t">
            <a:spAutoFit/>
          </a:bodyPr>
          <a:lstStyle/>
          <a:p>
            <a:pPr algn="l">
              <a:lnSpc>
                <a:spcPct val="105000"/>
              </a:lnSpc>
              <a:spcBef>
                <a:spcPts val="0"/>
              </a:spcBef>
              <a:spcAft>
                <a:spcPts val="0"/>
              </a:spcAft>
              <a:defRPr sz="1050" b="1">
                <a:solidFill>
                  <a:srgbClr val="07595C"/>
                </a:solidFill>
                <a:latin typeface="DejaVu Sans Mono"/>
              </a:defRPr>
            </a:pPr>
            <a:r>
              <a:t>AWS</a:t>
            </a:r>
          </a:p>
        </p:txBody>
      </p:sp>
      <p:sp>
        <p:nvSpPr>
          <p:cNvPr id="20" name="TextBox 19"/>
          <p:cNvSpPr txBox="1"/>
          <p:nvPr/>
        </p:nvSpPr>
        <p:spPr>
          <a:xfrm>
            <a:off x="5989320" y="1947672"/>
            <a:ext cx="1353312" cy="274320"/>
          </a:xfrm>
          <a:prstGeom prst="rect">
            <a:avLst/>
          </a:prstGeom>
          <a:noFill/>
        </p:spPr>
        <p:txBody>
          <a:bodyPr wrap="square" lIns="18288" rIns="18288" tIns="18288" bIns="18288" anchor="t">
            <a:spAutoFit/>
          </a:bodyPr>
          <a:lstStyle/>
          <a:p>
            <a:pPr algn="r">
              <a:lnSpc>
                <a:spcPct val="105000"/>
              </a:lnSpc>
              <a:spcBef>
                <a:spcPts val="0"/>
              </a:spcBef>
              <a:spcAft>
                <a:spcPts val="0"/>
              </a:spcAft>
              <a:defRPr sz="850" b="1">
                <a:solidFill>
                  <a:srgbClr val="5C6A70"/>
                </a:solidFill>
                <a:latin typeface="Noto Sans"/>
              </a:defRPr>
            </a:pPr>
            <a:r>
              <a:t>AMI -&gt; EC2</a:t>
            </a:r>
          </a:p>
        </p:txBody>
      </p:sp>
      <p:sp>
        <p:nvSpPr>
          <p:cNvPr id="21" name="Rounded Rectangle 20"/>
          <p:cNvSpPr/>
          <p:nvPr/>
        </p:nvSpPr>
        <p:spPr>
          <a:xfrm>
            <a:off x="5047488" y="2532887"/>
            <a:ext cx="2377440" cy="512064"/>
          </a:xfrm>
          <a:prstGeom prst="roundRect">
            <a:avLst/>
          </a:prstGeom>
          <a:solidFill>
            <a:srgbClr val="DDEDE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5184648" y="2606039"/>
            <a:ext cx="841248" cy="201168"/>
          </a:xfrm>
          <a:prstGeom prst="rect">
            <a:avLst/>
          </a:prstGeom>
          <a:noFill/>
        </p:spPr>
        <p:txBody>
          <a:bodyPr wrap="square" lIns="18288" rIns="18288" tIns="18288" bIns="18288" anchor="t">
            <a:spAutoFit/>
          </a:bodyPr>
          <a:lstStyle/>
          <a:p>
            <a:pPr algn="l">
              <a:lnSpc>
                <a:spcPct val="105000"/>
              </a:lnSpc>
              <a:spcBef>
                <a:spcPts val="0"/>
              </a:spcBef>
              <a:spcAft>
                <a:spcPts val="0"/>
              </a:spcAft>
              <a:defRPr sz="1050" b="1">
                <a:solidFill>
                  <a:srgbClr val="07595C"/>
                </a:solidFill>
                <a:latin typeface="DejaVu Sans Mono"/>
              </a:defRPr>
            </a:pPr>
            <a:r>
              <a:t>GCP</a:t>
            </a:r>
          </a:p>
        </p:txBody>
      </p:sp>
      <p:sp>
        <p:nvSpPr>
          <p:cNvPr id="23" name="TextBox 22"/>
          <p:cNvSpPr txBox="1"/>
          <p:nvPr/>
        </p:nvSpPr>
        <p:spPr>
          <a:xfrm>
            <a:off x="5989320" y="2606039"/>
            <a:ext cx="1353312" cy="274320"/>
          </a:xfrm>
          <a:prstGeom prst="rect">
            <a:avLst/>
          </a:prstGeom>
          <a:noFill/>
        </p:spPr>
        <p:txBody>
          <a:bodyPr wrap="square" lIns="18288" rIns="18288" tIns="18288" bIns="18288" anchor="t">
            <a:spAutoFit/>
          </a:bodyPr>
          <a:lstStyle/>
          <a:p>
            <a:pPr algn="r">
              <a:lnSpc>
                <a:spcPct val="105000"/>
              </a:lnSpc>
              <a:spcBef>
                <a:spcPts val="0"/>
              </a:spcBef>
              <a:spcAft>
                <a:spcPts val="0"/>
              </a:spcAft>
              <a:defRPr sz="850" b="1">
                <a:solidFill>
                  <a:srgbClr val="5C6A70"/>
                </a:solidFill>
                <a:latin typeface="Noto Sans"/>
              </a:defRPr>
            </a:pPr>
            <a:r>
              <a:t>Compute image -&gt; VM</a:t>
            </a:r>
          </a:p>
        </p:txBody>
      </p:sp>
      <p:sp>
        <p:nvSpPr>
          <p:cNvPr id="24" name="Rounded Rectangle 23"/>
          <p:cNvSpPr/>
          <p:nvPr/>
        </p:nvSpPr>
        <p:spPr>
          <a:xfrm>
            <a:off x="5047488" y="3191256"/>
            <a:ext cx="2377440" cy="512064"/>
          </a:xfrm>
          <a:prstGeom prst="roundRect">
            <a:avLst/>
          </a:prstGeom>
          <a:solidFill>
            <a:srgbClr val="DDEDE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5184648" y="3264408"/>
            <a:ext cx="841248" cy="201168"/>
          </a:xfrm>
          <a:prstGeom prst="rect">
            <a:avLst/>
          </a:prstGeom>
          <a:noFill/>
        </p:spPr>
        <p:txBody>
          <a:bodyPr wrap="square" lIns="18288" rIns="18288" tIns="18288" bIns="18288" anchor="t">
            <a:spAutoFit/>
          </a:bodyPr>
          <a:lstStyle/>
          <a:p>
            <a:pPr algn="l">
              <a:lnSpc>
                <a:spcPct val="105000"/>
              </a:lnSpc>
              <a:spcBef>
                <a:spcPts val="0"/>
              </a:spcBef>
              <a:spcAft>
                <a:spcPts val="0"/>
              </a:spcAft>
              <a:defRPr sz="1050" b="1">
                <a:solidFill>
                  <a:srgbClr val="07595C"/>
                </a:solidFill>
                <a:latin typeface="DejaVu Sans Mono"/>
              </a:defRPr>
            </a:pPr>
            <a:r>
              <a:t>OpenStack</a:t>
            </a:r>
          </a:p>
        </p:txBody>
      </p:sp>
      <p:sp>
        <p:nvSpPr>
          <p:cNvPr id="26" name="TextBox 25"/>
          <p:cNvSpPr txBox="1"/>
          <p:nvPr/>
        </p:nvSpPr>
        <p:spPr>
          <a:xfrm>
            <a:off x="5989320" y="3264408"/>
            <a:ext cx="1353312" cy="274320"/>
          </a:xfrm>
          <a:prstGeom prst="rect">
            <a:avLst/>
          </a:prstGeom>
          <a:noFill/>
        </p:spPr>
        <p:txBody>
          <a:bodyPr wrap="square" lIns="18288" rIns="18288" tIns="18288" bIns="18288" anchor="t">
            <a:spAutoFit/>
          </a:bodyPr>
          <a:lstStyle/>
          <a:p>
            <a:pPr algn="r">
              <a:lnSpc>
                <a:spcPct val="105000"/>
              </a:lnSpc>
              <a:spcBef>
                <a:spcPts val="0"/>
              </a:spcBef>
              <a:spcAft>
                <a:spcPts val="0"/>
              </a:spcAft>
              <a:defRPr sz="850" b="1">
                <a:solidFill>
                  <a:srgbClr val="5C6A70"/>
                </a:solidFill>
                <a:latin typeface="Noto Sans"/>
              </a:defRPr>
            </a:pPr>
            <a:r>
              <a:t>Glance image -&gt; Nova</a:t>
            </a:r>
          </a:p>
        </p:txBody>
      </p:sp>
      <p:sp>
        <p:nvSpPr>
          <p:cNvPr id="27" name="Rounded Rectangle 26"/>
          <p:cNvSpPr/>
          <p:nvPr/>
        </p:nvSpPr>
        <p:spPr>
          <a:xfrm>
            <a:off x="5047488" y="3849624"/>
            <a:ext cx="2377440" cy="512064"/>
          </a:xfrm>
          <a:prstGeom prst="roundRect">
            <a:avLst/>
          </a:prstGeom>
          <a:solidFill>
            <a:srgbClr val="DDEDE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5184648" y="3922776"/>
            <a:ext cx="841248" cy="201168"/>
          </a:xfrm>
          <a:prstGeom prst="rect">
            <a:avLst/>
          </a:prstGeom>
          <a:noFill/>
        </p:spPr>
        <p:txBody>
          <a:bodyPr wrap="square" lIns="18288" rIns="18288" tIns="18288" bIns="18288" anchor="t">
            <a:spAutoFit/>
          </a:bodyPr>
          <a:lstStyle/>
          <a:p>
            <a:pPr algn="l">
              <a:lnSpc>
                <a:spcPct val="105000"/>
              </a:lnSpc>
              <a:spcBef>
                <a:spcPts val="0"/>
              </a:spcBef>
              <a:spcAft>
                <a:spcPts val="0"/>
              </a:spcAft>
              <a:defRPr sz="1050" b="1">
                <a:solidFill>
                  <a:srgbClr val="07595C"/>
                </a:solidFill>
                <a:latin typeface="DejaVu Sans Mono"/>
              </a:defRPr>
            </a:pPr>
            <a:r>
              <a:t>vSphere</a:t>
            </a:r>
          </a:p>
        </p:txBody>
      </p:sp>
      <p:sp>
        <p:nvSpPr>
          <p:cNvPr id="29" name="TextBox 28"/>
          <p:cNvSpPr txBox="1"/>
          <p:nvPr/>
        </p:nvSpPr>
        <p:spPr>
          <a:xfrm>
            <a:off x="5989320" y="3922776"/>
            <a:ext cx="1353312" cy="274320"/>
          </a:xfrm>
          <a:prstGeom prst="rect">
            <a:avLst/>
          </a:prstGeom>
          <a:noFill/>
        </p:spPr>
        <p:txBody>
          <a:bodyPr wrap="square" lIns="18288" rIns="18288" tIns="18288" bIns="18288" anchor="t">
            <a:spAutoFit/>
          </a:bodyPr>
          <a:lstStyle/>
          <a:p>
            <a:pPr algn="r">
              <a:lnSpc>
                <a:spcPct val="105000"/>
              </a:lnSpc>
              <a:spcBef>
                <a:spcPts val="0"/>
              </a:spcBef>
              <a:spcAft>
                <a:spcPts val="0"/>
              </a:spcAft>
              <a:defRPr sz="850" b="1">
                <a:solidFill>
                  <a:srgbClr val="5C6A70"/>
                </a:solidFill>
                <a:latin typeface="Noto Sans"/>
              </a:defRPr>
            </a:pPr>
            <a:r>
              <a:t>template -&gt; clone</a:t>
            </a:r>
          </a:p>
        </p:txBody>
      </p:sp>
      <p:sp>
        <p:nvSpPr>
          <p:cNvPr id="30" name="TextBox 29"/>
          <p:cNvSpPr txBox="1"/>
          <p:nvPr/>
        </p:nvSpPr>
        <p:spPr>
          <a:xfrm>
            <a:off x="5047488" y="4617720"/>
            <a:ext cx="2377440" cy="475488"/>
          </a:xfrm>
          <a:prstGeom prst="rect">
            <a:avLst/>
          </a:prstGeom>
          <a:noFill/>
        </p:spPr>
        <p:txBody>
          <a:bodyPr wrap="square" lIns="18288" rIns="18288" tIns="18288" bIns="18288" anchor="t">
            <a:spAutoFit/>
          </a:bodyPr>
          <a:lstStyle/>
          <a:p>
            <a:pPr algn="ctr">
              <a:lnSpc>
                <a:spcPct val="105000"/>
              </a:lnSpc>
              <a:spcBef>
                <a:spcPts val="0"/>
              </a:spcBef>
              <a:spcAft>
                <a:spcPts val="0"/>
              </a:spcAft>
              <a:defRPr sz="1050" b="1">
                <a:solidFill>
                  <a:srgbClr val="5C6A70"/>
                </a:solidFill>
                <a:latin typeface="Noto Sans"/>
              </a:defRPr>
            </a:pPr>
            <a:r>
              <a:t>provider-specific resources</a:t>
            </a:r>
          </a:p>
        </p:txBody>
      </p:sp>
      <p:sp>
        <p:nvSpPr>
          <p:cNvPr id="31" name="Chevron 30"/>
          <p:cNvSpPr/>
          <p:nvPr/>
        </p:nvSpPr>
        <p:spPr>
          <a:xfrm>
            <a:off x="7534656" y="3081528"/>
            <a:ext cx="411480" cy="502920"/>
          </a:xfrm>
          <a:prstGeom prst="chevron">
            <a:avLst/>
          </a:prstGeom>
          <a:solidFill>
            <a:srgbClr val="E4AD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Rounded Rectangle 31"/>
          <p:cNvSpPr/>
          <p:nvPr/>
        </p:nvSpPr>
        <p:spPr>
          <a:xfrm>
            <a:off x="8028431" y="1426464"/>
            <a:ext cx="1389888" cy="292608"/>
          </a:xfrm>
          <a:prstGeom prst="roundRect">
            <a:avLst/>
          </a:prstGeom>
          <a:solidFill>
            <a:srgbClr val="3978A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TextBox 32"/>
          <p:cNvSpPr txBox="1"/>
          <p:nvPr/>
        </p:nvSpPr>
        <p:spPr>
          <a:xfrm>
            <a:off x="8028431" y="1435608"/>
            <a:ext cx="1389888" cy="256032"/>
          </a:xfrm>
          <a:prstGeom prst="rect">
            <a:avLst/>
          </a:prstGeom>
          <a:noFill/>
        </p:spPr>
        <p:txBody>
          <a:bodyPr wrap="square" lIns="18288" rIns="18288" tIns="18288" bIns="18288" anchor="ctr">
            <a:spAutoFit/>
          </a:bodyPr>
          <a:lstStyle/>
          <a:p>
            <a:pPr algn="ctr">
              <a:lnSpc>
                <a:spcPct val="105000"/>
              </a:lnSpc>
              <a:spcBef>
                <a:spcPts val="0"/>
              </a:spcBef>
              <a:spcAft>
                <a:spcPts val="0"/>
              </a:spcAft>
              <a:defRPr sz="1000" b="1">
                <a:solidFill>
                  <a:srgbClr val="FFFFFF"/>
                </a:solidFill>
                <a:latin typeface="Noto Sans"/>
              </a:defRPr>
            </a:pPr>
            <a:r>
              <a:t>TERRAFORM CYCLE</a:t>
            </a:r>
          </a:p>
        </p:txBody>
      </p:sp>
      <p:sp>
        <p:nvSpPr>
          <p:cNvPr id="34" name="Rounded Rectangle 33"/>
          <p:cNvSpPr/>
          <p:nvPr/>
        </p:nvSpPr>
        <p:spPr>
          <a:xfrm>
            <a:off x="8028431" y="2240280"/>
            <a:ext cx="960120" cy="658368"/>
          </a:xfrm>
          <a:prstGeom prst="roundRect">
            <a:avLst/>
          </a:prstGeom>
          <a:solidFill>
            <a:srgbClr val="FFFFFF"/>
          </a:solidFill>
          <a:ln w="12700">
            <a:solidFill>
              <a:srgbClr val="3978A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TextBox 34"/>
          <p:cNvSpPr txBox="1"/>
          <p:nvPr/>
        </p:nvSpPr>
        <p:spPr>
          <a:xfrm>
            <a:off x="8028431" y="2441448"/>
            <a:ext cx="960120" cy="228600"/>
          </a:xfrm>
          <a:prstGeom prst="rect">
            <a:avLst/>
          </a:prstGeom>
          <a:noFill/>
        </p:spPr>
        <p:txBody>
          <a:bodyPr wrap="square" lIns="18288" rIns="18288" tIns="18288" bIns="18288" anchor="t">
            <a:spAutoFit/>
          </a:bodyPr>
          <a:lstStyle/>
          <a:p>
            <a:pPr algn="ctr">
              <a:lnSpc>
                <a:spcPct val="105000"/>
              </a:lnSpc>
              <a:spcBef>
                <a:spcPts val="0"/>
              </a:spcBef>
              <a:spcAft>
                <a:spcPts val="0"/>
              </a:spcAft>
              <a:defRPr sz="950" b="1">
                <a:solidFill>
                  <a:srgbClr val="3978A8"/>
                </a:solidFill>
                <a:latin typeface="Noto Sans"/>
              </a:defRPr>
            </a:pPr>
            <a:r>
              <a:t>PLAN</a:t>
            </a:r>
          </a:p>
        </p:txBody>
      </p:sp>
      <p:cxnSp>
        <p:nvCxnSpPr>
          <p:cNvPr id="36" name="Connector 35"/>
          <p:cNvCxnSpPr/>
          <p:nvPr/>
        </p:nvCxnSpPr>
        <p:spPr>
          <a:xfrm>
            <a:off x="8988552" y="2569464"/>
            <a:ext cx="182880" cy="0"/>
          </a:xfrm>
          <a:prstGeom prst="line">
            <a:avLst/>
          </a:prstGeom>
          <a:ln w="25400">
            <a:solidFill>
              <a:srgbClr val="CAD2D0"/>
            </a:solidFill>
          </a:ln>
        </p:spPr>
        <p:style>
          <a:lnRef idx="2">
            <a:schemeClr val="accent1"/>
          </a:lnRef>
          <a:fillRef idx="0">
            <a:schemeClr val="accent1"/>
          </a:fillRef>
          <a:effectRef idx="1">
            <a:schemeClr val="accent1"/>
          </a:effectRef>
          <a:fontRef idx="minor">
            <a:schemeClr val="tx1"/>
          </a:fontRef>
        </p:style>
      </p:cxnSp>
      <p:sp>
        <p:nvSpPr>
          <p:cNvPr id="37" name="Rounded Rectangle 36"/>
          <p:cNvSpPr/>
          <p:nvPr/>
        </p:nvSpPr>
        <p:spPr>
          <a:xfrm>
            <a:off x="9198863" y="2240280"/>
            <a:ext cx="960120" cy="658368"/>
          </a:xfrm>
          <a:prstGeom prst="roundRect">
            <a:avLst/>
          </a:prstGeom>
          <a:solidFill>
            <a:srgbClr val="FFFFFF"/>
          </a:solidFill>
          <a:ln w="12700">
            <a:solidFill>
              <a:srgbClr val="087E82"/>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8" name="TextBox 37"/>
          <p:cNvSpPr txBox="1"/>
          <p:nvPr/>
        </p:nvSpPr>
        <p:spPr>
          <a:xfrm>
            <a:off x="9198863" y="2441448"/>
            <a:ext cx="960120" cy="228600"/>
          </a:xfrm>
          <a:prstGeom prst="rect">
            <a:avLst/>
          </a:prstGeom>
          <a:noFill/>
        </p:spPr>
        <p:txBody>
          <a:bodyPr wrap="square" lIns="18288" rIns="18288" tIns="18288" bIns="18288" anchor="t">
            <a:spAutoFit/>
          </a:bodyPr>
          <a:lstStyle/>
          <a:p>
            <a:pPr algn="ctr">
              <a:lnSpc>
                <a:spcPct val="105000"/>
              </a:lnSpc>
              <a:spcBef>
                <a:spcPts val="0"/>
              </a:spcBef>
              <a:spcAft>
                <a:spcPts val="0"/>
              </a:spcAft>
              <a:defRPr sz="950" b="1">
                <a:solidFill>
                  <a:srgbClr val="087E82"/>
                </a:solidFill>
                <a:latin typeface="Noto Sans"/>
              </a:defRPr>
            </a:pPr>
            <a:r>
              <a:t>APPLY</a:t>
            </a:r>
          </a:p>
        </p:txBody>
      </p:sp>
      <p:cxnSp>
        <p:nvCxnSpPr>
          <p:cNvPr id="39" name="Connector 38"/>
          <p:cNvCxnSpPr/>
          <p:nvPr/>
        </p:nvCxnSpPr>
        <p:spPr>
          <a:xfrm>
            <a:off x="10158984" y="2569464"/>
            <a:ext cx="182879" cy="0"/>
          </a:xfrm>
          <a:prstGeom prst="line">
            <a:avLst/>
          </a:prstGeom>
          <a:ln w="25400">
            <a:solidFill>
              <a:srgbClr val="CAD2D0"/>
            </a:solidFill>
          </a:ln>
        </p:spPr>
        <p:style>
          <a:lnRef idx="2">
            <a:schemeClr val="accent1"/>
          </a:lnRef>
          <a:fillRef idx="0">
            <a:schemeClr val="accent1"/>
          </a:fillRef>
          <a:effectRef idx="1">
            <a:schemeClr val="accent1"/>
          </a:effectRef>
          <a:fontRef idx="minor">
            <a:schemeClr val="tx1"/>
          </a:fontRef>
        </p:style>
      </p:cxnSp>
      <p:sp>
        <p:nvSpPr>
          <p:cNvPr id="40" name="Rounded Rectangle 39"/>
          <p:cNvSpPr/>
          <p:nvPr/>
        </p:nvSpPr>
        <p:spPr>
          <a:xfrm>
            <a:off x="10369296" y="2240280"/>
            <a:ext cx="960120" cy="658368"/>
          </a:xfrm>
          <a:prstGeom prst="roundRect">
            <a:avLst/>
          </a:prstGeom>
          <a:solidFill>
            <a:srgbClr val="FFFFFF"/>
          </a:solidFill>
          <a:ln w="12700">
            <a:solidFill>
              <a:srgbClr val="4D8766"/>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1" name="TextBox 40"/>
          <p:cNvSpPr txBox="1"/>
          <p:nvPr/>
        </p:nvSpPr>
        <p:spPr>
          <a:xfrm>
            <a:off x="10369296" y="2441448"/>
            <a:ext cx="960120" cy="228600"/>
          </a:xfrm>
          <a:prstGeom prst="rect">
            <a:avLst/>
          </a:prstGeom>
          <a:noFill/>
        </p:spPr>
        <p:txBody>
          <a:bodyPr wrap="square" lIns="18288" rIns="18288" tIns="18288" bIns="18288" anchor="t">
            <a:spAutoFit/>
          </a:bodyPr>
          <a:lstStyle/>
          <a:p>
            <a:pPr algn="ctr">
              <a:lnSpc>
                <a:spcPct val="105000"/>
              </a:lnSpc>
              <a:spcBef>
                <a:spcPts val="0"/>
              </a:spcBef>
              <a:spcAft>
                <a:spcPts val="0"/>
              </a:spcAft>
              <a:defRPr sz="950" b="1">
                <a:solidFill>
                  <a:srgbClr val="4D8766"/>
                </a:solidFill>
                <a:latin typeface="Noto Sans"/>
              </a:defRPr>
            </a:pPr>
            <a:r>
              <a:t>STATE</a:t>
            </a:r>
          </a:p>
        </p:txBody>
      </p:sp>
      <p:sp>
        <p:nvSpPr>
          <p:cNvPr id="42" name="Rounded Rectangle 41"/>
          <p:cNvSpPr/>
          <p:nvPr/>
        </p:nvSpPr>
        <p:spPr>
          <a:xfrm>
            <a:off x="8028431" y="3337560"/>
            <a:ext cx="3493008" cy="841248"/>
          </a:xfrm>
          <a:prstGeom prst="roundRect">
            <a:avLst/>
          </a:prstGeom>
          <a:solidFill>
            <a:srgbClr val="E2EB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3" name="TextBox 42"/>
          <p:cNvSpPr txBox="1"/>
          <p:nvPr/>
        </p:nvSpPr>
        <p:spPr>
          <a:xfrm>
            <a:off x="8229600" y="3493008"/>
            <a:ext cx="3090672" cy="548640"/>
          </a:xfrm>
          <a:prstGeom prst="rect">
            <a:avLst/>
          </a:prstGeom>
          <a:noFill/>
        </p:spPr>
        <p:txBody>
          <a:bodyPr wrap="square" lIns="18288" rIns="18288" tIns="18288" bIns="18288" anchor="t">
            <a:spAutoFit/>
          </a:bodyPr>
          <a:lstStyle/>
          <a:p>
            <a:pPr algn="ctr">
              <a:lnSpc>
                <a:spcPct val="105000"/>
              </a:lnSpc>
              <a:spcBef>
                <a:spcPts val="0"/>
              </a:spcBef>
              <a:spcAft>
                <a:spcPts val="0"/>
              </a:spcAft>
              <a:defRPr sz="1150" b="1">
                <a:solidFill>
                  <a:srgbClr val="3978A8"/>
                </a:solidFill>
                <a:latin typeface="Noto Sans"/>
              </a:defRPr>
            </a:pPr>
            <a:r>
              <a:t>Catalog identity follows each deployment.</a:t>
            </a:r>
          </a:p>
        </p:txBody>
      </p:sp>
      <p:sp>
        <p:nvSpPr>
          <p:cNvPr id="44" name="TextBox 43"/>
          <p:cNvSpPr txBox="1"/>
          <p:nvPr/>
        </p:nvSpPr>
        <p:spPr>
          <a:xfrm>
            <a:off x="566928" y="6510528"/>
            <a:ext cx="7315200" cy="182880"/>
          </a:xfrm>
          <a:prstGeom prst="rect">
            <a:avLst/>
          </a:prstGeom>
          <a:noFill/>
        </p:spPr>
        <p:txBody>
          <a:bodyPr wrap="square" lIns="18288" rIns="18288" tIns="18288" bIns="18288" anchor="t">
            <a:spAutoFit/>
          </a:bodyPr>
          <a:lstStyle/>
          <a:p>
            <a:pPr algn="l">
              <a:lnSpc>
                <a:spcPct val="105000"/>
              </a:lnSpc>
              <a:spcBef>
                <a:spcPts val="0"/>
              </a:spcBef>
              <a:spcAft>
                <a:spcPts val="0"/>
              </a:spcAft>
              <a:defRPr sz="750" b="1">
                <a:solidFill>
                  <a:srgbClr val="5C6A70"/>
                </a:solidFill>
                <a:latin typeface="Noto Sans"/>
              </a:defRPr>
            </a:pPr>
            <a:r>
              <a:t>LINUX INFRASTRUCTURE  |  DESIGN, DELIVERY, OPERATIONS</a:t>
            </a:r>
          </a:p>
        </p:txBody>
      </p:sp>
      <p:sp>
        <p:nvSpPr>
          <p:cNvPr id="45" name="TextBox 44"/>
          <p:cNvSpPr txBox="1"/>
          <p:nvPr/>
        </p:nvSpPr>
        <p:spPr>
          <a:xfrm>
            <a:off x="11109960" y="6510528"/>
            <a:ext cx="502920" cy="182880"/>
          </a:xfrm>
          <a:prstGeom prst="rect">
            <a:avLst/>
          </a:prstGeom>
          <a:noFill/>
        </p:spPr>
        <p:txBody>
          <a:bodyPr wrap="square" lIns="18288" rIns="18288" tIns="18288" bIns="18288" anchor="t">
            <a:spAutoFit/>
          </a:bodyPr>
          <a:lstStyle/>
          <a:p>
            <a:pPr algn="r">
              <a:lnSpc>
                <a:spcPct val="105000"/>
              </a:lnSpc>
              <a:spcBef>
                <a:spcPts val="0"/>
              </a:spcBef>
              <a:spcAft>
                <a:spcPts val="0"/>
              </a:spcAft>
              <a:defRPr sz="800" b="1">
                <a:solidFill>
                  <a:srgbClr val="5C6A70"/>
                </a:solidFill>
                <a:latin typeface="Noto Sans"/>
              </a:defRPr>
            </a:pPr>
            <a:r>
              <a:t>10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4F6F3"/>
        </a:solidFill>
        <a:effectLst/>
      </p:bgPr>
    </p:bg>
    <p:spTree>
      <p:nvGrpSpPr>
        <p:cNvPr id="1" name=""/>
        <p:cNvGrpSpPr/>
        <p:nvPr/>
      </p:nvGrpSpPr>
      <p:grpSpPr/>
      <p:sp>
        <p:nvSpPr>
          <p:cNvPr id="2" name="TextBox 1"/>
          <p:cNvSpPr txBox="1"/>
          <p:nvPr/>
        </p:nvSpPr>
        <p:spPr>
          <a:xfrm>
            <a:off x="566928" y="256032"/>
            <a:ext cx="502920" cy="274320"/>
          </a:xfrm>
          <a:prstGeom prst="rect">
            <a:avLst/>
          </a:prstGeom>
          <a:noFill/>
        </p:spPr>
        <p:txBody>
          <a:bodyPr wrap="square" lIns="18288" rIns="18288" tIns="18288" bIns="18288" anchor="t">
            <a:spAutoFit/>
          </a:bodyPr>
          <a:lstStyle/>
          <a:p>
            <a:pPr algn="l">
              <a:lnSpc>
                <a:spcPct val="105000"/>
              </a:lnSpc>
              <a:spcBef>
                <a:spcPts val="0"/>
              </a:spcBef>
              <a:spcAft>
                <a:spcPts val="0"/>
              </a:spcAft>
              <a:defRPr sz="1000" b="1">
                <a:solidFill>
                  <a:srgbClr val="D95D43"/>
                </a:solidFill>
                <a:latin typeface="Noto Sans"/>
              </a:defRPr>
            </a:pPr>
            <a:r>
              <a:t>11</a:t>
            </a:r>
          </a:p>
        </p:txBody>
      </p:sp>
      <p:sp>
        <p:nvSpPr>
          <p:cNvPr id="3" name="TextBox 2"/>
          <p:cNvSpPr txBox="1"/>
          <p:nvPr/>
        </p:nvSpPr>
        <p:spPr>
          <a:xfrm>
            <a:off x="1078992" y="256032"/>
            <a:ext cx="4114800" cy="274320"/>
          </a:xfrm>
          <a:prstGeom prst="rect">
            <a:avLst/>
          </a:prstGeom>
          <a:noFill/>
        </p:spPr>
        <p:txBody>
          <a:bodyPr wrap="square" lIns="18288" rIns="18288" tIns="18288" bIns="18288" anchor="t">
            <a:spAutoFit/>
          </a:bodyPr>
          <a:lstStyle/>
          <a:p>
            <a:pPr algn="l">
              <a:lnSpc>
                <a:spcPct val="105000"/>
              </a:lnSpc>
              <a:spcBef>
                <a:spcPts val="0"/>
              </a:spcBef>
              <a:spcAft>
                <a:spcPts val="0"/>
              </a:spcAft>
              <a:defRPr sz="900" b="1">
                <a:solidFill>
                  <a:srgbClr val="5C6A70"/>
                </a:solidFill>
                <a:latin typeface="Noto Sans"/>
              </a:defRPr>
            </a:pPr>
            <a:r>
              <a:t>TERRAFORM COMMANDS</a:t>
            </a:r>
          </a:p>
        </p:txBody>
      </p:sp>
      <p:sp>
        <p:nvSpPr>
          <p:cNvPr id="4" name="TextBox 3"/>
          <p:cNvSpPr txBox="1"/>
          <p:nvPr/>
        </p:nvSpPr>
        <p:spPr>
          <a:xfrm>
            <a:off x="566928" y="566928"/>
            <a:ext cx="10972800" cy="502920"/>
          </a:xfrm>
          <a:prstGeom prst="rect">
            <a:avLst/>
          </a:prstGeom>
          <a:noFill/>
        </p:spPr>
        <p:txBody>
          <a:bodyPr wrap="square" lIns="18288" rIns="18288" tIns="18288" bIns="18288" anchor="t">
            <a:spAutoFit/>
          </a:bodyPr>
          <a:lstStyle/>
          <a:p>
            <a:pPr algn="l">
              <a:lnSpc>
                <a:spcPct val="105000"/>
              </a:lnSpc>
              <a:spcBef>
                <a:spcPts val="0"/>
              </a:spcBef>
              <a:spcAft>
                <a:spcPts val="0"/>
              </a:spcAft>
              <a:defRPr sz="2500" b="1">
                <a:solidFill>
                  <a:srgbClr val="17242A"/>
                </a:solidFill>
                <a:latin typeface="Noto Sans"/>
              </a:defRPr>
            </a:pPr>
            <a:r>
              <a:t>A simple workflow across provider roots</a:t>
            </a:r>
          </a:p>
        </p:txBody>
      </p:sp>
      <p:sp>
        <p:nvSpPr>
          <p:cNvPr id="5" name="Rectangle 4"/>
          <p:cNvSpPr/>
          <p:nvPr/>
        </p:nvSpPr>
        <p:spPr>
          <a:xfrm>
            <a:off x="566928" y="1170432"/>
            <a:ext cx="11045952" cy="22860"/>
          </a:xfrm>
          <a:prstGeom prst="rect">
            <a:avLst/>
          </a:prstGeom>
          <a:solidFill>
            <a:srgbClr val="CAD2D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658368" y="1600200"/>
            <a:ext cx="2468880" cy="256032"/>
          </a:xfrm>
          <a:prstGeom prst="rect">
            <a:avLst/>
          </a:prstGeom>
          <a:noFill/>
        </p:spPr>
        <p:txBody>
          <a:bodyPr wrap="square" lIns="18288" rIns="18288" tIns="18288" bIns="18288" anchor="t">
            <a:spAutoFit/>
          </a:bodyPr>
          <a:lstStyle/>
          <a:p>
            <a:pPr algn="l">
              <a:lnSpc>
                <a:spcPct val="105000"/>
              </a:lnSpc>
              <a:spcBef>
                <a:spcPts val="0"/>
              </a:spcBef>
              <a:spcAft>
                <a:spcPts val="0"/>
              </a:spcAft>
              <a:defRPr sz="1000" b="1">
                <a:solidFill>
                  <a:srgbClr val="087E82"/>
                </a:solidFill>
                <a:latin typeface="Noto Sans"/>
              </a:defRPr>
            </a:pPr>
            <a:r>
              <a:t>SELECT</a:t>
            </a:r>
          </a:p>
        </p:txBody>
      </p:sp>
      <p:sp>
        <p:nvSpPr>
          <p:cNvPr id="7" name="Rectangle 6"/>
          <p:cNvSpPr/>
          <p:nvPr/>
        </p:nvSpPr>
        <p:spPr>
          <a:xfrm>
            <a:off x="658368" y="1956816"/>
            <a:ext cx="2432304" cy="54864"/>
          </a:xfrm>
          <a:prstGeom prst="rect">
            <a:avLst/>
          </a:prstGeom>
          <a:solidFill>
            <a:srgbClr val="087E8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658368" y="2221992"/>
            <a:ext cx="2560320" cy="274320"/>
          </a:xfrm>
          <a:prstGeom prst="rect">
            <a:avLst/>
          </a:prstGeom>
          <a:noFill/>
        </p:spPr>
        <p:txBody>
          <a:bodyPr wrap="square" lIns="18288" rIns="18288" tIns="18288" bIns="18288" anchor="t">
            <a:spAutoFit/>
          </a:bodyPr>
          <a:lstStyle/>
          <a:p>
            <a:pPr algn="l">
              <a:lnSpc>
                <a:spcPct val="105000"/>
              </a:lnSpc>
              <a:spcBef>
                <a:spcPts val="0"/>
              </a:spcBef>
              <a:spcAft>
                <a:spcPts val="0"/>
              </a:spcAft>
              <a:defRPr sz="1050" b="1">
                <a:solidFill>
                  <a:srgbClr val="17242A"/>
                </a:solidFill>
                <a:latin typeface="DejaVu Sans Mono"/>
              </a:defRPr>
            </a:pPr>
            <a:r>
              <a:t>browse image catalog</a:t>
            </a:r>
          </a:p>
        </p:txBody>
      </p:sp>
      <p:sp>
        <p:nvSpPr>
          <p:cNvPr id="9" name="TextBox 8"/>
          <p:cNvSpPr txBox="1"/>
          <p:nvPr/>
        </p:nvSpPr>
        <p:spPr>
          <a:xfrm>
            <a:off x="658368" y="2752344"/>
            <a:ext cx="2560320" cy="274320"/>
          </a:xfrm>
          <a:prstGeom prst="rect">
            <a:avLst/>
          </a:prstGeom>
          <a:noFill/>
        </p:spPr>
        <p:txBody>
          <a:bodyPr wrap="square" lIns="18288" rIns="18288" tIns="18288" bIns="18288" anchor="t">
            <a:spAutoFit/>
          </a:bodyPr>
          <a:lstStyle/>
          <a:p>
            <a:pPr algn="l">
              <a:lnSpc>
                <a:spcPct val="105000"/>
              </a:lnSpc>
              <a:spcBef>
                <a:spcPts val="0"/>
              </a:spcBef>
              <a:spcAft>
                <a:spcPts val="0"/>
              </a:spcAft>
              <a:defRPr sz="1050" b="0">
                <a:solidFill>
                  <a:srgbClr val="17242A"/>
                </a:solidFill>
                <a:latin typeface="DejaVu Sans Mono"/>
              </a:defRPr>
            </a:pPr>
            <a:r>
              <a:t>generate-*-tfvars.py</a:t>
            </a:r>
          </a:p>
        </p:txBody>
      </p:sp>
      <p:sp>
        <p:nvSpPr>
          <p:cNvPr id="10" name="TextBox 9"/>
          <p:cNvSpPr txBox="1"/>
          <p:nvPr/>
        </p:nvSpPr>
        <p:spPr>
          <a:xfrm>
            <a:off x="658368" y="3282696"/>
            <a:ext cx="2560320" cy="274320"/>
          </a:xfrm>
          <a:prstGeom prst="rect">
            <a:avLst/>
          </a:prstGeom>
          <a:noFill/>
        </p:spPr>
        <p:txBody>
          <a:bodyPr wrap="square" lIns="18288" rIns="18288" tIns="18288" bIns="18288" anchor="t">
            <a:spAutoFit/>
          </a:bodyPr>
          <a:lstStyle/>
          <a:p>
            <a:pPr algn="l">
              <a:lnSpc>
                <a:spcPct val="105000"/>
              </a:lnSpc>
              <a:spcBef>
                <a:spcPts val="0"/>
              </a:spcBef>
              <a:spcAft>
                <a:spcPts val="0"/>
              </a:spcAft>
              <a:defRPr sz="1050" b="0">
                <a:solidFill>
                  <a:srgbClr val="17242A"/>
                </a:solidFill>
                <a:latin typeface="Noto Sans"/>
              </a:defRPr>
            </a:pPr>
            <a:r>
              <a:t>choose provider scope</a:t>
            </a:r>
          </a:p>
        </p:txBody>
      </p:sp>
      <p:sp>
        <p:nvSpPr>
          <p:cNvPr id="11" name="TextBox 10"/>
          <p:cNvSpPr txBox="1"/>
          <p:nvPr/>
        </p:nvSpPr>
        <p:spPr>
          <a:xfrm>
            <a:off x="3419856" y="1600200"/>
            <a:ext cx="2468880" cy="256032"/>
          </a:xfrm>
          <a:prstGeom prst="rect">
            <a:avLst/>
          </a:prstGeom>
          <a:noFill/>
        </p:spPr>
        <p:txBody>
          <a:bodyPr wrap="square" lIns="18288" rIns="18288" tIns="18288" bIns="18288" anchor="t">
            <a:spAutoFit/>
          </a:bodyPr>
          <a:lstStyle/>
          <a:p>
            <a:pPr algn="l">
              <a:lnSpc>
                <a:spcPct val="105000"/>
              </a:lnSpc>
              <a:spcBef>
                <a:spcPts val="0"/>
              </a:spcBef>
              <a:spcAft>
                <a:spcPts val="0"/>
              </a:spcAft>
              <a:defRPr sz="1000" b="1">
                <a:solidFill>
                  <a:srgbClr val="3978A8"/>
                </a:solidFill>
                <a:latin typeface="Noto Sans"/>
              </a:defRPr>
            </a:pPr>
            <a:r>
              <a:t>PLAN</a:t>
            </a:r>
          </a:p>
        </p:txBody>
      </p:sp>
      <p:sp>
        <p:nvSpPr>
          <p:cNvPr id="12" name="Rectangle 11"/>
          <p:cNvSpPr/>
          <p:nvPr/>
        </p:nvSpPr>
        <p:spPr>
          <a:xfrm>
            <a:off x="3419856" y="1956816"/>
            <a:ext cx="2432304" cy="54864"/>
          </a:xfrm>
          <a:prstGeom prst="rect">
            <a:avLst/>
          </a:prstGeom>
          <a:solidFill>
            <a:srgbClr val="3978A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3419856" y="2221992"/>
            <a:ext cx="2560320" cy="274320"/>
          </a:xfrm>
          <a:prstGeom prst="rect">
            <a:avLst/>
          </a:prstGeom>
          <a:noFill/>
        </p:spPr>
        <p:txBody>
          <a:bodyPr wrap="square" lIns="18288" rIns="18288" tIns="18288" bIns="18288" anchor="t">
            <a:spAutoFit/>
          </a:bodyPr>
          <a:lstStyle/>
          <a:p>
            <a:pPr algn="l">
              <a:lnSpc>
                <a:spcPct val="105000"/>
              </a:lnSpc>
              <a:spcBef>
                <a:spcPts val="0"/>
              </a:spcBef>
              <a:spcAft>
                <a:spcPts val="0"/>
              </a:spcAft>
              <a:defRPr sz="1050" b="1">
                <a:solidFill>
                  <a:srgbClr val="17242A"/>
                </a:solidFill>
                <a:latin typeface="DejaVu Sans Mono"/>
              </a:defRPr>
            </a:pPr>
            <a:r>
              <a:t>terraform-aws.py plan</a:t>
            </a:r>
          </a:p>
        </p:txBody>
      </p:sp>
      <p:sp>
        <p:nvSpPr>
          <p:cNvPr id="14" name="TextBox 13"/>
          <p:cNvSpPr txBox="1"/>
          <p:nvPr/>
        </p:nvSpPr>
        <p:spPr>
          <a:xfrm>
            <a:off x="3419856" y="2752344"/>
            <a:ext cx="2560320" cy="274320"/>
          </a:xfrm>
          <a:prstGeom prst="rect">
            <a:avLst/>
          </a:prstGeom>
          <a:noFill/>
        </p:spPr>
        <p:txBody>
          <a:bodyPr wrap="square" lIns="18288" rIns="18288" tIns="18288" bIns="18288" anchor="t">
            <a:spAutoFit/>
          </a:bodyPr>
          <a:lstStyle/>
          <a:p>
            <a:pPr algn="l">
              <a:lnSpc>
                <a:spcPct val="105000"/>
              </a:lnSpc>
              <a:spcBef>
                <a:spcPts val="0"/>
              </a:spcBef>
              <a:spcAft>
                <a:spcPts val="0"/>
              </a:spcAft>
              <a:defRPr sz="1050" b="0">
                <a:solidFill>
                  <a:srgbClr val="17242A"/>
                </a:solidFill>
                <a:latin typeface="DejaVu Sans Mono"/>
              </a:defRPr>
            </a:pPr>
            <a:r>
              <a:t>terraform-gcp.py plan</a:t>
            </a:r>
          </a:p>
        </p:txBody>
      </p:sp>
      <p:sp>
        <p:nvSpPr>
          <p:cNvPr id="15" name="TextBox 14"/>
          <p:cNvSpPr txBox="1"/>
          <p:nvPr/>
        </p:nvSpPr>
        <p:spPr>
          <a:xfrm>
            <a:off x="3419856" y="3282696"/>
            <a:ext cx="2560320" cy="274320"/>
          </a:xfrm>
          <a:prstGeom prst="rect">
            <a:avLst/>
          </a:prstGeom>
          <a:noFill/>
        </p:spPr>
        <p:txBody>
          <a:bodyPr wrap="square" lIns="18288" rIns="18288" tIns="18288" bIns="18288" anchor="t">
            <a:spAutoFit/>
          </a:bodyPr>
          <a:lstStyle/>
          <a:p>
            <a:pPr algn="l">
              <a:lnSpc>
                <a:spcPct val="105000"/>
              </a:lnSpc>
              <a:spcBef>
                <a:spcPts val="0"/>
              </a:spcBef>
              <a:spcAft>
                <a:spcPts val="0"/>
              </a:spcAft>
              <a:defRPr sz="1050" b="0">
                <a:solidFill>
                  <a:srgbClr val="17242A"/>
                </a:solidFill>
                <a:latin typeface="Noto Sans"/>
              </a:defRPr>
            </a:pPr>
            <a:r>
              <a:t>review planned changes</a:t>
            </a:r>
          </a:p>
        </p:txBody>
      </p:sp>
      <p:sp>
        <p:nvSpPr>
          <p:cNvPr id="16" name="TextBox 15"/>
          <p:cNvSpPr txBox="1"/>
          <p:nvPr/>
        </p:nvSpPr>
        <p:spPr>
          <a:xfrm>
            <a:off x="6181344" y="1600200"/>
            <a:ext cx="2468880" cy="256032"/>
          </a:xfrm>
          <a:prstGeom prst="rect">
            <a:avLst/>
          </a:prstGeom>
          <a:noFill/>
        </p:spPr>
        <p:txBody>
          <a:bodyPr wrap="square" lIns="18288" rIns="18288" tIns="18288" bIns="18288" anchor="t">
            <a:spAutoFit/>
          </a:bodyPr>
          <a:lstStyle/>
          <a:p>
            <a:pPr algn="l">
              <a:lnSpc>
                <a:spcPct val="105000"/>
              </a:lnSpc>
              <a:spcBef>
                <a:spcPts val="0"/>
              </a:spcBef>
              <a:spcAft>
                <a:spcPts val="0"/>
              </a:spcAft>
              <a:defRPr sz="1000" b="1">
                <a:solidFill>
                  <a:srgbClr val="4D8766"/>
                </a:solidFill>
                <a:latin typeface="Noto Sans"/>
              </a:defRPr>
            </a:pPr>
            <a:r>
              <a:t>APPLY</a:t>
            </a:r>
          </a:p>
        </p:txBody>
      </p:sp>
      <p:sp>
        <p:nvSpPr>
          <p:cNvPr id="17" name="Rectangle 16"/>
          <p:cNvSpPr/>
          <p:nvPr/>
        </p:nvSpPr>
        <p:spPr>
          <a:xfrm>
            <a:off x="6181344" y="1956816"/>
            <a:ext cx="2432304" cy="54864"/>
          </a:xfrm>
          <a:prstGeom prst="rect">
            <a:avLst/>
          </a:prstGeom>
          <a:solidFill>
            <a:srgbClr val="4D876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181344" y="2221992"/>
            <a:ext cx="2560320" cy="274320"/>
          </a:xfrm>
          <a:prstGeom prst="rect">
            <a:avLst/>
          </a:prstGeom>
          <a:noFill/>
        </p:spPr>
        <p:txBody>
          <a:bodyPr wrap="square" lIns="18288" rIns="18288" tIns="18288" bIns="18288" anchor="t">
            <a:spAutoFit/>
          </a:bodyPr>
          <a:lstStyle/>
          <a:p>
            <a:pPr algn="l">
              <a:lnSpc>
                <a:spcPct val="105000"/>
              </a:lnSpc>
              <a:spcBef>
                <a:spcPts val="0"/>
              </a:spcBef>
              <a:spcAft>
                <a:spcPts val="0"/>
              </a:spcAft>
              <a:defRPr sz="1050" b="1">
                <a:solidFill>
                  <a:srgbClr val="17242A"/>
                </a:solidFill>
                <a:latin typeface="DejaVu Sans Mono"/>
              </a:defRPr>
            </a:pPr>
            <a:r>
              <a:t>terraform-openstack.py apply</a:t>
            </a:r>
          </a:p>
        </p:txBody>
      </p:sp>
      <p:sp>
        <p:nvSpPr>
          <p:cNvPr id="19" name="TextBox 18"/>
          <p:cNvSpPr txBox="1"/>
          <p:nvPr/>
        </p:nvSpPr>
        <p:spPr>
          <a:xfrm>
            <a:off x="6181344" y="2752344"/>
            <a:ext cx="2560320" cy="274320"/>
          </a:xfrm>
          <a:prstGeom prst="rect">
            <a:avLst/>
          </a:prstGeom>
          <a:noFill/>
        </p:spPr>
        <p:txBody>
          <a:bodyPr wrap="square" lIns="18288" rIns="18288" tIns="18288" bIns="18288" anchor="t">
            <a:spAutoFit/>
          </a:bodyPr>
          <a:lstStyle/>
          <a:p>
            <a:pPr algn="l">
              <a:lnSpc>
                <a:spcPct val="105000"/>
              </a:lnSpc>
              <a:spcBef>
                <a:spcPts val="0"/>
              </a:spcBef>
              <a:spcAft>
                <a:spcPts val="0"/>
              </a:spcAft>
              <a:defRPr sz="1050" b="0">
                <a:solidFill>
                  <a:srgbClr val="17242A"/>
                </a:solidFill>
                <a:latin typeface="DejaVu Sans Mono"/>
              </a:defRPr>
            </a:pPr>
            <a:r>
              <a:t>terraform-vsphere.py apply</a:t>
            </a:r>
          </a:p>
        </p:txBody>
      </p:sp>
      <p:sp>
        <p:nvSpPr>
          <p:cNvPr id="20" name="TextBox 19"/>
          <p:cNvSpPr txBox="1"/>
          <p:nvPr/>
        </p:nvSpPr>
        <p:spPr>
          <a:xfrm>
            <a:off x="6181344" y="3282696"/>
            <a:ext cx="2560320" cy="274320"/>
          </a:xfrm>
          <a:prstGeom prst="rect">
            <a:avLst/>
          </a:prstGeom>
          <a:noFill/>
        </p:spPr>
        <p:txBody>
          <a:bodyPr wrap="square" lIns="18288" rIns="18288" tIns="18288" bIns="18288" anchor="t">
            <a:spAutoFit/>
          </a:bodyPr>
          <a:lstStyle/>
          <a:p>
            <a:pPr algn="l">
              <a:lnSpc>
                <a:spcPct val="105000"/>
              </a:lnSpc>
              <a:spcBef>
                <a:spcPts val="0"/>
              </a:spcBef>
              <a:spcAft>
                <a:spcPts val="0"/>
              </a:spcAft>
              <a:defRPr sz="1050" b="0">
                <a:solidFill>
                  <a:srgbClr val="17242A"/>
                </a:solidFill>
                <a:latin typeface="Noto Sans"/>
              </a:defRPr>
            </a:pPr>
            <a:r>
              <a:t>after plan review</a:t>
            </a:r>
          </a:p>
        </p:txBody>
      </p:sp>
      <p:sp>
        <p:nvSpPr>
          <p:cNvPr id="21" name="TextBox 20"/>
          <p:cNvSpPr txBox="1"/>
          <p:nvPr/>
        </p:nvSpPr>
        <p:spPr>
          <a:xfrm>
            <a:off x="8942832" y="1600200"/>
            <a:ext cx="2468880" cy="256032"/>
          </a:xfrm>
          <a:prstGeom prst="rect">
            <a:avLst/>
          </a:prstGeom>
          <a:noFill/>
        </p:spPr>
        <p:txBody>
          <a:bodyPr wrap="square" lIns="18288" rIns="18288" tIns="18288" bIns="18288" anchor="t">
            <a:spAutoFit/>
          </a:bodyPr>
          <a:lstStyle/>
          <a:p>
            <a:pPr algn="l">
              <a:lnSpc>
                <a:spcPct val="105000"/>
              </a:lnSpc>
              <a:spcBef>
                <a:spcPts val="0"/>
              </a:spcBef>
              <a:spcAft>
                <a:spcPts val="0"/>
              </a:spcAft>
              <a:defRPr sz="1000" b="1">
                <a:solidFill>
                  <a:srgbClr val="D95D43"/>
                </a:solidFill>
                <a:latin typeface="Noto Sans"/>
              </a:defRPr>
            </a:pPr>
            <a:r>
              <a:t>STATE</a:t>
            </a:r>
          </a:p>
        </p:txBody>
      </p:sp>
      <p:sp>
        <p:nvSpPr>
          <p:cNvPr id="22" name="Rectangle 21"/>
          <p:cNvSpPr/>
          <p:nvPr/>
        </p:nvSpPr>
        <p:spPr>
          <a:xfrm>
            <a:off x="8942832" y="1956816"/>
            <a:ext cx="2432304" cy="54864"/>
          </a:xfrm>
          <a:prstGeom prst="rect">
            <a:avLst/>
          </a:prstGeom>
          <a:solidFill>
            <a:srgbClr val="D95D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8942832" y="2221992"/>
            <a:ext cx="2560320" cy="274320"/>
          </a:xfrm>
          <a:prstGeom prst="rect">
            <a:avLst/>
          </a:prstGeom>
          <a:noFill/>
        </p:spPr>
        <p:txBody>
          <a:bodyPr wrap="square" lIns="18288" rIns="18288" tIns="18288" bIns="18288" anchor="t">
            <a:spAutoFit/>
          </a:bodyPr>
          <a:lstStyle/>
          <a:p>
            <a:pPr algn="l">
              <a:lnSpc>
                <a:spcPct val="105000"/>
              </a:lnSpc>
              <a:spcBef>
                <a:spcPts val="0"/>
              </a:spcBef>
              <a:spcAft>
                <a:spcPts val="0"/>
              </a:spcAft>
              <a:defRPr sz="1050" b="1">
                <a:solidFill>
                  <a:srgbClr val="17242A"/>
                </a:solidFill>
                <a:latin typeface="DejaVu Sans Mono"/>
              </a:defRPr>
            </a:pPr>
            <a:r>
              <a:t>workspace select/new</a:t>
            </a:r>
          </a:p>
        </p:txBody>
      </p:sp>
      <p:sp>
        <p:nvSpPr>
          <p:cNvPr id="24" name="TextBox 23"/>
          <p:cNvSpPr txBox="1"/>
          <p:nvPr/>
        </p:nvSpPr>
        <p:spPr>
          <a:xfrm>
            <a:off x="8942832" y="2752344"/>
            <a:ext cx="2560320" cy="274320"/>
          </a:xfrm>
          <a:prstGeom prst="rect">
            <a:avLst/>
          </a:prstGeom>
          <a:noFill/>
        </p:spPr>
        <p:txBody>
          <a:bodyPr wrap="square" lIns="18288" rIns="18288" tIns="18288" bIns="18288" anchor="t">
            <a:spAutoFit/>
          </a:bodyPr>
          <a:lstStyle/>
          <a:p>
            <a:pPr algn="l">
              <a:lnSpc>
                <a:spcPct val="105000"/>
              </a:lnSpc>
              <a:spcBef>
                <a:spcPts val="0"/>
              </a:spcBef>
              <a:spcAft>
                <a:spcPts val="0"/>
              </a:spcAft>
              <a:defRPr sz="1050" b="0">
                <a:solidFill>
                  <a:srgbClr val="17242A"/>
                </a:solidFill>
                <a:latin typeface="DejaVu Sans Mono"/>
              </a:defRPr>
            </a:pPr>
            <a:r>
              <a:t>backup-terraform-state.py</a:t>
            </a:r>
          </a:p>
        </p:txBody>
      </p:sp>
      <p:sp>
        <p:nvSpPr>
          <p:cNvPr id="25" name="TextBox 24"/>
          <p:cNvSpPr txBox="1"/>
          <p:nvPr/>
        </p:nvSpPr>
        <p:spPr>
          <a:xfrm>
            <a:off x="8942832" y="3282696"/>
            <a:ext cx="2560320" cy="274320"/>
          </a:xfrm>
          <a:prstGeom prst="rect">
            <a:avLst/>
          </a:prstGeom>
          <a:noFill/>
        </p:spPr>
        <p:txBody>
          <a:bodyPr wrap="square" lIns="18288" rIns="18288" tIns="18288" bIns="18288" anchor="t">
            <a:spAutoFit/>
          </a:bodyPr>
          <a:lstStyle/>
          <a:p>
            <a:pPr algn="l">
              <a:lnSpc>
                <a:spcPct val="105000"/>
              </a:lnSpc>
              <a:spcBef>
                <a:spcPts val="0"/>
              </a:spcBef>
              <a:spcAft>
                <a:spcPts val="0"/>
              </a:spcAft>
              <a:defRPr sz="1050" b="0">
                <a:solidFill>
                  <a:srgbClr val="17242A"/>
                </a:solidFill>
                <a:latin typeface="Noto Sans"/>
              </a:defRPr>
            </a:pPr>
            <a:r>
              <a:t>state outside Git</a:t>
            </a:r>
          </a:p>
        </p:txBody>
      </p:sp>
      <p:sp>
        <p:nvSpPr>
          <p:cNvPr id="26" name="Rounded Rectangle 25"/>
          <p:cNvSpPr/>
          <p:nvPr/>
        </p:nvSpPr>
        <p:spPr>
          <a:xfrm>
            <a:off x="658368" y="4224528"/>
            <a:ext cx="10972800" cy="1170432"/>
          </a:xfrm>
          <a:prstGeom prst="roundRect">
            <a:avLst/>
          </a:prstGeom>
          <a:solidFill>
            <a:srgbClr val="122D3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950976" y="4443984"/>
            <a:ext cx="2743200" cy="228600"/>
          </a:xfrm>
          <a:prstGeom prst="rect">
            <a:avLst/>
          </a:prstGeom>
          <a:noFill/>
        </p:spPr>
        <p:txBody>
          <a:bodyPr wrap="square" lIns="18288" rIns="18288" tIns="18288" bIns="18288" anchor="t">
            <a:spAutoFit/>
          </a:bodyPr>
          <a:lstStyle/>
          <a:p>
            <a:pPr algn="l">
              <a:lnSpc>
                <a:spcPct val="105000"/>
              </a:lnSpc>
              <a:spcBef>
                <a:spcPts val="0"/>
              </a:spcBef>
              <a:spcAft>
                <a:spcPts val="0"/>
              </a:spcAft>
              <a:defRPr sz="900" b="1">
                <a:solidFill>
                  <a:srgbClr val="9EB5BA"/>
                </a:solidFill>
                <a:latin typeface="Noto Sans"/>
              </a:defRPr>
            </a:pPr>
            <a:r>
              <a:t>OPERATOR</a:t>
            </a:r>
          </a:p>
        </p:txBody>
      </p:sp>
      <p:sp>
        <p:nvSpPr>
          <p:cNvPr id="28" name="TextBox 27"/>
          <p:cNvSpPr txBox="1"/>
          <p:nvPr/>
        </p:nvSpPr>
        <p:spPr>
          <a:xfrm>
            <a:off x="950976" y="4764024"/>
            <a:ext cx="2926080" cy="310896"/>
          </a:xfrm>
          <a:prstGeom prst="rect">
            <a:avLst/>
          </a:prstGeom>
          <a:noFill/>
        </p:spPr>
        <p:txBody>
          <a:bodyPr wrap="square" lIns="18288" rIns="18288" tIns="18288" bIns="18288" anchor="t">
            <a:spAutoFit/>
          </a:bodyPr>
          <a:lstStyle/>
          <a:p>
            <a:pPr algn="l">
              <a:lnSpc>
                <a:spcPct val="105000"/>
              </a:lnSpc>
              <a:spcBef>
                <a:spcPts val="0"/>
              </a:spcBef>
              <a:spcAft>
                <a:spcPts val="0"/>
              </a:spcAft>
              <a:defRPr sz="1600" b="1">
                <a:solidFill>
                  <a:srgbClr val="FFFFFF"/>
                </a:solidFill>
                <a:latin typeface="Noto Sans"/>
              </a:defRPr>
            </a:pPr>
            <a:r>
              <a:t>catalog + launch inputs</a:t>
            </a:r>
          </a:p>
        </p:txBody>
      </p:sp>
      <p:sp>
        <p:nvSpPr>
          <p:cNvPr id="29" name="Chevron 28"/>
          <p:cNvSpPr/>
          <p:nvPr/>
        </p:nvSpPr>
        <p:spPr>
          <a:xfrm>
            <a:off x="4023360" y="4617720"/>
            <a:ext cx="365760" cy="438912"/>
          </a:xfrm>
          <a:prstGeom prst="chevron">
            <a:avLst/>
          </a:prstGeom>
          <a:solidFill>
            <a:srgbClr val="486B7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4709160" y="4443984"/>
            <a:ext cx="2743200" cy="228600"/>
          </a:xfrm>
          <a:prstGeom prst="rect">
            <a:avLst/>
          </a:prstGeom>
          <a:noFill/>
        </p:spPr>
        <p:txBody>
          <a:bodyPr wrap="square" lIns="18288" rIns="18288" tIns="18288" bIns="18288" anchor="t">
            <a:spAutoFit/>
          </a:bodyPr>
          <a:lstStyle/>
          <a:p>
            <a:pPr algn="l">
              <a:lnSpc>
                <a:spcPct val="105000"/>
              </a:lnSpc>
              <a:spcBef>
                <a:spcPts val="0"/>
              </a:spcBef>
              <a:spcAft>
                <a:spcPts val="0"/>
              </a:spcAft>
              <a:defRPr sz="900" b="1">
                <a:solidFill>
                  <a:srgbClr val="9EB5BA"/>
                </a:solidFill>
                <a:latin typeface="Noto Sans"/>
              </a:defRPr>
            </a:pPr>
            <a:r>
              <a:t>IMPLEMENTATION</a:t>
            </a:r>
          </a:p>
        </p:txBody>
      </p:sp>
      <p:sp>
        <p:nvSpPr>
          <p:cNvPr id="31" name="TextBox 30"/>
          <p:cNvSpPr txBox="1"/>
          <p:nvPr/>
        </p:nvSpPr>
        <p:spPr>
          <a:xfrm>
            <a:off x="4709160" y="4764024"/>
            <a:ext cx="2926080" cy="310896"/>
          </a:xfrm>
          <a:prstGeom prst="rect">
            <a:avLst/>
          </a:prstGeom>
          <a:noFill/>
        </p:spPr>
        <p:txBody>
          <a:bodyPr wrap="square" lIns="18288" rIns="18288" tIns="18288" bIns="18288" anchor="t">
            <a:spAutoFit/>
          </a:bodyPr>
          <a:lstStyle/>
          <a:p>
            <a:pPr algn="l">
              <a:lnSpc>
                <a:spcPct val="105000"/>
              </a:lnSpc>
              <a:spcBef>
                <a:spcPts val="0"/>
              </a:spcBef>
              <a:spcAft>
                <a:spcPts val="0"/>
              </a:spcAft>
              <a:defRPr sz="1600" b="1">
                <a:solidFill>
                  <a:srgbClr val="FFFFFF"/>
                </a:solidFill>
                <a:latin typeface="Noto Sans"/>
              </a:defRPr>
            </a:pPr>
            <a:r>
              <a:t>provider root + Vault</a:t>
            </a:r>
          </a:p>
        </p:txBody>
      </p:sp>
      <p:sp>
        <p:nvSpPr>
          <p:cNvPr id="32" name="Chevron 31"/>
          <p:cNvSpPr/>
          <p:nvPr/>
        </p:nvSpPr>
        <p:spPr>
          <a:xfrm>
            <a:off x="7680960" y="4617720"/>
            <a:ext cx="365760" cy="438912"/>
          </a:xfrm>
          <a:prstGeom prst="chevron">
            <a:avLst/>
          </a:prstGeom>
          <a:solidFill>
            <a:srgbClr val="486B7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TextBox 32"/>
          <p:cNvSpPr txBox="1"/>
          <p:nvPr/>
        </p:nvSpPr>
        <p:spPr>
          <a:xfrm>
            <a:off x="8366760" y="4443984"/>
            <a:ext cx="2560320" cy="228600"/>
          </a:xfrm>
          <a:prstGeom prst="rect">
            <a:avLst/>
          </a:prstGeom>
          <a:noFill/>
        </p:spPr>
        <p:txBody>
          <a:bodyPr wrap="square" lIns="18288" rIns="18288" tIns="18288" bIns="18288" anchor="t">
            <a:spAutoFit/>
          </a:bodyPr>
          <a:lstStyle/>
          <a:p>
            <a:pPr algn="l">
              <a:lnSpc>
                <a:spcPct val="105000"/>
              </a:lnSpc>
              <a:spcBef>
                <a:spcPts val="0"/>
              </a:spcBef>
              <a:spcAft>
                <a:spcPts val="0"/>
              </a:spcAft>
              <a:defRPr sz="900" b="1">
                <a:solidFill>
                  <a:srgbClr val="9EB5BA"/>
                </a:solidFill>
                <a:latin typeface="Noto Sans"/>
              </a:defRPr>
            </a:pPr>
            <a:r>
              <a:t>RESULT</a:t>
            </a:r>
          </a:p>
        </p:txBody>
      </p:sp>
      <p:sp>
        <p:nvSpPr>
          <p:cNvPr id="34" name="TextBox 33"/>
          <p:cNvSpPr txBox="1"/>
          <p:nvPr/>
        </p:nvSpPr>
        <p:spPr>
          <a:xfrm>
            <a:off x="8366760" y="4764024"/>
            <a:ext cx="2743200" cy="310896"/>
          </a:xfrm>
          <a:prstGeom prst="rect">
            <a:avLst/>
          </a:prstGeom>
          <a:noFill/>
        </p:spPr>
        <p:txBody>
          <a:bodyPr wrap="square" lIns="18288" rIns="18288" tIns="18288" bIns="18288" anchor="t">
            <a:spAutoFit/>
          </a:bodyPr>
          <a:lstStyle/>
          <a:p>
            <a:pPr algn="l">
              <a:lnSpc>
                <a:spcPct val="105000"/>
              </a:lnSpc>
              <a:spcBef>
                <a:spcPts val="0"/>
              </a:spcBef>
              <a:spcAft>
                <a:spcPts val="0"/>
              </a:spcAft>
              <a:defRPr sz="1600" b="1">
                <a:solidFill>
                  <a:srgbClr val="FFFFFF"/>
                </a:solidFill>
                <a:latin typeface="Noto Sans"/>
              </a:defRPr>
            </a:pPr>
            <a:r>
              <a:t>reviewable instance</a:t>
            </a:r>
          </a:p>
        </p:txBody>
      </p:sp>
      <p:sp>
        <p:nvSpPr>
          <p:cNvPr id="35" name="TextBox 34"/>
          <p:cNvSpPr txBox="1"/>
          <p:nvPr/>
        </p:nvSpPr>
        <p:spPr>
          <a:xfrm>
            <a:off x="658368" y="5623560"/>
            <a:ext cx="10972800" cy="329184"/>
          </a:xfrm>
          <a:prstGeom prst="rect">
            <a:avLst/>
          </a:prstGeom>
          <a:noFill/>
        </p:spPr>
        <p:txBody>
          <a:bodyPr wrap="square" lIns="18288" rIns="18288" tIns="18288" bIns="18288" anchor="t">
            <a:spAutoFit/>
          </a:bodyPr>
          <a:lstStyle/>
          <a:p>
            <a:pPr algn="ctr">
              <a:lnSpc>
                <a:spcPct val="105000"/>
              </a:lnSpc>
              <a:spcBef>
                <a:spcPts val="0"/>
              </a:spcBef>
              <a:spcAft>
                <a:spcPts val="0"/>
              </a:spcAft>
              <a:defRPr sz="1250" b="0">
                <a:solidFill>
                  <a:srgbClr val="5C6A70"/>
                </a:solidFill>
                <a:latin typeface="Noto Sans"/>
              </a:defRPr>
            </a:pPr>
            <a:r>
              <a:t>Provider runners retrieve credentials from Vault and execute Terraform.</a:t>
            </a:r>
          </a:p>
        </p:txBody>
      </p:sp>
      <p:sp>
        <p:nvSpPr>
          <p:cNvPr id="36" name="TextBox 35"/>
          <p:cNvSpPr txBox="1"/>
          <p:nvPr/>
        </p:nvSpPr>
        <p:spPr>
          <a:xfrm>
            <a:off x="566928" y="6510528"/>
            <a:ext cx="7315200" cy="182880"/>
          </a:xfrm>
          <a:prstGeom prst="rect">
            <a:avLst/>
          </a:prstGeom>
          <a:noFill/>
        </p:spPr>
        <p:txBody>
          <a:bodyPr wrap="square" lIns="18288" rIns="18288" tIns="18288" bIns="18288" anchor="t">
            <a:spAutoFit/>
          </a:bodyPr>
          <a:lstStyle/>
          <a:p>
            <a:pPr algn="l">
              <a:lnSpc>
                <a:spcPct val="105000"/>
              </a:lnSpc>
              <a:spcBef>
                <a:spcPts val="0"/>
              </a:spcBef>
              <a:spcAft>
                <a:spcPts val="0"/>
              </a:spcAft>
              <a:defRPr sz="750" b="1">
                <a:solidFill>
                  <a:srgbClr val="5C6A70"/>
                </a:solidFill>
                <a:latin typeface="Noto Sans"/>
              </a:defRPr>
            </a:pPr>
            <a:r>
              <a:t>LINUX INFRASTRUCTURE  |  DESIGN, DELIVERY, OPERATIONS</a:t>
            </a:r>
          </a:p>
        </p:txBody>
      </p:sp>
      <p:sp>
        <p:nvSpPr>
          <p:cNvPr id="37" name="TextBox 36"/>
          <p:cNvSpPr txBox="1"/>
          <p:nvPr/>
        </p:nvSpPr>
        <p:spPr>
          <a:xfrm>
            <a:off x="11109960" y="6510528"/>
            <a:ext cx="502920" cy="182880"/>
          </a:xfrm>
          <a:prstGeom prst="rect">
            <a:avLst/>
          </a:prstGeom>
          <a:noFill/>
        </p:spPr>
        <p:txBody>
          <a:bodyPr wrap="square" lIns="18288" rIns="18288" tIns="18288" bIns="18288" anchor="t">
            <a:spAutoFit/>
          </a:bodyPr>
          <a:lstStyle/>
          <a:p>
            <a:pPr algn="r">
              <a:lnSpc>
                <a:spcPct val="105000"/>
              </a:lnSpc>
              <a:spcBef>
                <a:spcPts val="0"/>
              </a:spcBef>
              <a:spcAft>
                <a:spcPts val="0"/>
              </a:spcAft>
              <a:defRPr sz="800" b="1">
                <a:solidFill>
                  <a:srgbClr val="5C6A70"/>
                </a:solidFill>
                <a:latin typeface="Noto Sans"/>
              </a:defRPr>
            </a:pPr>
            <a:r>
              <a:t>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4F6F3"/>
        </a:solidFill>
        <a:effectLst/>
      </p:bgPr>
    </p:bg>
    <p:spTree>
      <p:nvGrpSpPr>
        <p:cNvPr id="1" name=""/>
        <p:cNvGrpSpPr/>
        <p:nvPr/>
      </p:nvGrpSpPr>
      <p:grpSpPr/>
      <p:sp>
        <p:nvSpPr>
          <p:cNvPr id="2" name="TextBox 1"/>
          <p:cNvSpPr txBox="1"/>
          <p:nvPr/>
        </p:nvSpPr>
        <p:spPr>
          <a:xfrm>
            <a:off x="566928" y="256032"/>
            <a:ext cx="502920" cy="274320"/>
          </a:xfrm>
          <a:prstGeom prst="rect">
            <a:avLst/>
          </a:prstGeom>
          <a:noFill/>
        </p:spPr>
        <p:txBody>
          <a:bodyPr wrap="square" lIns="18288" rIns="18288" tIns="18288" bIns="18288" anchor="t">
            <a:spAutoFit/>
          </a:bodyPr>
          <a:lstStyle/>
          <a:p>
            <a:pPr algn="l">
              <a:lnSpc>
                <a:spcPct val="105000"/>
              </a:lnSpc>
              <a:spcBef>
                <a:spcPts val="0"/>
              </a:spcBef>
              <a:spcAft>
                <a:spcPts val="0"/>
              </a:spcAft>
              <a:defRPr sz="1000" b="1">
                <a:solidFill>
                  <a:srgbClr val="D95D43"/>
                </a:solidFill>
                <a:latin typeface="Noto Sans"/>
              </a:defRPr>
            </a:pPr>
            <a:r>
              <a:t>12</a:t>
            </a:r>
          </a:p>
        </p:txBody>
      </p:sp>
      <p:sp>
        <p:nvSpPr>
          <p:cNvPr id="3" name="TextBox 2"/>
          <p:cNvSpPr txBox="1"/>
          <p:nvPr/>
        </p:nvSpPr>
        <p:spPr>
          <a:xfrm>
            <a:off x="1078992" y="256032"/>
            <a:ext cx="4114800" cy="274320"/>
          </a:xfrm>
          <a:prstGeom prst="rect">
            <a:avLst/>
          </a:prstGeom>
          <a:noFill/>
        </p:spPr>
        <p:txBody>
          <a:bodyPr wrap="square" lIns="18288" rIns="18288" tIns="18288" bIns="18288" anchor="t">
            <a:spAutoFit/>
          </a:bodyPr>
          <a:lstStyle/>
          <a:p>
            <a:pPr algn="l">
              <a:lnSpc>
                <a:spcPct val="105000"/>
              </a:lnSpc>
              <a:spcBef>
                <a:spcPts val="0"/>
              </a:spcBef>
              <a:spcAft>
                <a:spcPts val="0"/>
              </a:spcAft>
              <a:defRPr sz="900" b="1">
                <a:solidFill>
                  <a:srgbClr val="5C6A70"/>
                </a:solidFill>
                <a:latin typeface="Noto Sans"/>
              </a:defRPr>
            </a:pPr>
            <a:r>
              <a:t>TERRAFORM GUARDRAILS</a:t>
            </a:r>
          </a:p>
        </p:txBody>
      </p:sp>
      <p:sp>
        <p:nvSpPr>
          <p:cNvPr id="4" name="TextBox 3"/>
          <p:cNvSpPr txBox="1"/>
          <p:nvPr/>
        </p:nvSpPr>
        <p:spPr>
          <a:xfrm>
            <a:off x="566928" y="566928"/>
            <a:ext cx="10972800" cy="502920"/>
          </a:xfrm>
          <a:prstGeom prst="rect">
            <a:avLst/>
          </a:prstGeom>
          <a:noFill/>
        </p:spPr>
        <p:txBody>
          <a:bodyPr wrap="square" lIns="18288" rIns="18288" tIns="18288" bIns="18288" anchor="t">
            <a:spAutoFit/>
          </a:bodyPr>
          <a:lstStyle/>
          <a:p>
            <a:pPr algn="l">
              <a:lnSpc>
                <a:spcPct val="105000"/>
              </a:lnSpc>
              <a:spcBef>
                <a:spcPts val="0"/>
              </a:spcBef>
              <a:spcAft>
                <a:spcPts val="0"/>
              </a:spcAft>
              <a:defRPr sz="2500" b="1">
                <a:solidFill>
                  <a:srgbClr val="17242A"/>
                </a:solidFill>
                <a:latin typeface="Noto Sans"/>
              </a:defRPr>
            </a:pPr>
            <a:r>
              <a:t>Deploy with clear boundaries</a:t>
            </a:r>
          </a:p>
        </p:txBody>
      </p:sp>
      <p:sp>
        <p:nvSpPr>
          <p:cNvPr id="5" name="Rectangle 4"/>
          <p:cNvSpPr/>
          <p:nvPr/>
        </p:nvSpPr>
        <p:spPr>
          <a:xfrm>
            <a:off x="566928" y="1170432"/>
            <a:ext cx="11045952" cy="22860"/>
          </a:xfrm>
          <a:prstGeom prst="rect">
            <a:avLst/>
          </a:prstGeom>
          <a:solidFill>
            <a:srgbClr val="CAD2D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694944" y="1481328"/>
            <a:ext cx="1920240" cy="274320"/>
          </a:xfrm>
          <a:prstGeom prst="rect">
            <a:avLst/>
          </a:prstGeom>
          <a:noFill/>
        </p:spPr>
        <p:txBody>
          <a:bodyPr wrap="square" lIns="18288" rIns="18288" tIns="18288" bIns="18288" anchor="t">
            <a:spAutoFit/>
          </a:bodyPr>
          <a:lstStyle/>
          <a:p>
            <a:pPr algn="l">
              <a:lnSpc>
                <a:spcPct val="105000"/>
              </a:lnSpc>
              <a:spcBef>
                <a:spcPts val="0"/>
              </a:spcBef>
              <a:spcAft>
                <a:spcPts val="0"/>
              </a:spcAft>
              <a:defRPr sz="900" b="1">
                <a:solidFill>
                  <a:srgbClr val="5C6A70"/>
                </a:solidFill>
                <a:latin typeface="Noto Sans"/>
              </a:defRPr>
            </a:pPr>
            <a:r>
              <a:t>STEP</a:t>
            </a:r>
          </a:p>
        </p:txBody>
      </p:sp>
      <p:sp>
        <p:nvSpPr>
          <p:cNvPr id="7" name="TextBox 6"/>
          <p:cNvSpPr txBox="1"/>
          <p:nvPr/>
        </p:nvSpPr>
        <p:spPr>
          <a:xfrm>
            <a:off x="2770632" y="1481328"/>
            <a:ext cx="4572000" cy="274320"/>
          </a:xfrm>
          <a:prstGeom prst="rect">
            <a:avLst/>
          </a:prstGeom>
          <a:noFill/>
        </p:spPr>
        <p:txBody>
          <a:bodyPr wrap="square" lIns="18288" rIns="18288" tIns="18288" bIns="18288" anchor="t">
            <a:spAutoFit/>
          </a:bodyPr>
          <a:lstStyle/>
          <a:p>
            <a:pPr algn="l">
              <a:lnSpc>
                <a:spcPct val="105000"/>
              </a:lnSpc>
              <a:spcBef>
                <a:spcPts val="0"/>
              </a:spcBef>
              <a:spcAft>
                <a:spcPts val="0"/>
              </a:spcAft>
              <a:defRPr sz="900" b="1">
                <a:solidFill>
                  <a:srgbClr val="5C6A70"/>
                </a:solidFill>
                <a:latin typeface="Noto Sans"/>
              </a:defRPr>
            </a:pPr>
            <a:r>
              <a:t>BOUNDARY</a:t>
            </a:r>
          </a:p>
        </p:txBody>
      </p:sp>
      <p:sp>
        <p:nvSpPr>
          <p:cNvPr id="8" name="TextBox 7"/>
          <p:cNvSpPr txBox="1"/>
          <p:nvPr/>
        </p:nvSpPr>
        <p:spPr>
          <a:xfrm>
            <a:off x="8247888" y="1481328"/>
            <a:ext cx="2834640" cy="274320"/>
          </a:xfrm>
          <a:prstGeom prst="rect">
            <a:avLst/>
          </a:prstGeom>
          <a:noFill/>
        </p:spPr>
        <p:txBody>
          <a:bodyPr wrap="square" lIns="18288" rIns="18288" tIns="18288" bIns="18288" anchor="t">
            <a:spAutoFit/>
          </a:bodyPr>
          <a:lstStyle/>
          <a:p>
            <a:pPr algn="l">
              <a:lnSpc>
                <a:spcPct val="105000"/>
              </a:lnSpc>
              <a:spcBef>
                <a:spcPts val="0"/>
              </a:spcBef>
              <a:spcAft>
                <a:spcPts val="0"/>
              </a:spcAft>
              <a:defRPr sz="900" b="1">
                <a:solidFill>
                  <a:srgbClr val="5C6A70"/>
                </a:solidFill>
                <a:latin typeface="Noto Sans"/>
              </a:defRPr>
            </a:pPr>
            <a:r>
              <a:t>CHECK</a:t>
            </a:r>
          </a:p>
        </p:txBody>
      </p:sp>
      <p:sp>
        <p:nvSpPr>
          <p:cNvPr id="9" name="Rounded Rectangle 8"/>
          <p:cNvSpPr/>
          <p:nvPr/>
        </p:nvSpPr>
        <p:spPr>
          <a:xfrm>
            <a:off x="658368" y="1828800"/>
            <a:ext cx="1810512" cy="658368"/>
          </a:xfrm>
          <a:prstGeom prst="roundRect">
            <a:avLst/>
          </a:prstGeom>
          <a:solidFill>
            <a:srgbClr val="FFFFFF"/>
          </a:solidFill>
          <a:ln w="12700">
            <a:solidFill>
              <a:srgbClr val="3978A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58368" y="2029968"/>
            <a:ext cx="1810512" cy="228600"/>
          </a:xfrm>
          <a:prstGeom prst="rect">
            <a:avLst/>
          </a:prstGeom>
          <a:noFill/>
        </p:spPr>
        <p:txBody>
          <a:bodyPr wrap="square" lIns="18288" rIns="18288" tIns="18288" bIns="18288" anchor="t">
            <a:spAutoFit/>
          </a:bodyPr>
          <a:lstStyle/>
          <a:p>
            <a:pPr algn="ctr">
              <a:lnSpc>
                <a:spcPct val="105000"/>
              </a:lnSpc>
              <a:spcBef>
                <a:spcPts val="0"/>
              </a:spcBef>
              <a:spcAft>
                <a:spcPts val="0"/>
              </a:spcAft>
              <a:defRPr sz="950" b="1">
                <a:solidFill>
                  <a:srgbClr val="3978A8"/>
                </a:solidFill>
                <a:latin typeface="Noto Sans"/>
              </a:defRPr>
            </a:pPr>
            <a:r>
              <a:t>IMAGE</a:t>
            </a:r>
          </a:p>
        </p:txBody>
      </p:sp>
      <p:sp>
        <p:nvSpPr>
          <p:cNvPr id="11" name="TextBox 10"/>
          <p:cNvSpPr txBox="1"/>
          <p:nvPr/>
        </p:nvSpPr>
        <p:spPr>
          <a:xfrm>
            <a:off x="2770632" y="1993392"/>
            <a:ext cx="5303520" cy="310896"/>
          </a:xfrm>
          <a:prstGeom prst="rect">
            <a:avLst/>
          </a:prstGeom>
          <a:noFill/>
        </p:spPr>
        <p:txBody>
          <a:bodyPr wrap="square" lIns="18288" rIns="18288" tIns="18288" bIns="18288" anchor="t">
            <a:spAutoFit/>
          </a:bodyPr>
          <a:lstStyle/>
          <a:p>
            <a:pPr algn="l">
              <a:lnSpc>
                <a:spcPct val="105000"/>
              </a:lnSpc>
              <a:spcBef>
                <a:spcPts val="0"/>
              </a:spcBef>
              <a:spcAft>
                <a:spcPts val="0"/>
              </a:spcAft>
              <a:defRPr sz="1400" b="1">
                <a:solidFill>
                  <a:srgbClr val="17242A"/>
                </a:solidFill>
                <a:latin typeface="Noto Sans"/>
              </a:defRPr>
            </a:pPr>
            <a:r>
              <a:t>provider + catalog scope</a:t>
            </a:r>
          </a:p>
        </p:txBody>
      </p:sp>
      <p:sp>
        <p:nvSpPr>
          <p:cNvPr id="12" name="TextBox 11"/>
          <p:cNvSpPr txBox="1"/>
          <p:nvPr/>
        </p:nvSpPr>
        <p:spPr>
          <a:xfrm>
            <a:off x="8247888" y="2002536"/>
            <a:ext cx="3200400" cy="310896"/>
          </a:xfrm>
          <a:prstGeom prst="rect">
            <a:avLst/>
          </a:prstGeom>
          <a:noFill/>
        </p:spPr>
        <p:txBody>
          <a:bodyPr wrap="square" lIns="18288" rIns="18288" tIns="18288" bIns="18288" anchor="t">
            <a:spAutoFit/>
          </a:bodyPr>
          <a:lstStyle/>
          <a:p>
            <a:pPr algn="l">
              <a:lnSpc>
                <a:spcPct val="105000"/>
              </a:lnSpc>
              <a:spcBef>
                <a:spcPts val="0"/>
              </a:spcBef>
              <a:spcAft>
                <a:spcPts val="0"/>
              </a:spcAft>
              <a:defRPr sz="1300" b="0">
                <a:solidFill>
                  <a:srgbClr val="5C6A70"/>
                </a:solidFill>
                <a:latin typeface="Noto Sans"/>
              </a:defRPr>
            </a:pPr>
            <a:r>
              <a:t>artifact ID + version</a:t>
            </a:r>
          </a:p>
        </p:txBody>
      </p:sp>
      <p:cxnSp>
        <p:nvCxnSpPr>
          <p:cNvPr id="13" name="Connector 12"/>
          <p:cNvCxnSpPr/>
          <p:nvPr/>
        </p:nvCxnSpPr>
        <p:spPr>
          <a:xfrm>
            <a:off x="658368" y="2633472"/>
            <a:ext cx="10881360" cy="0"/>
          </a:xfrm>
          <a:prstGeom prst="line">
            <a:avLst/>
          </a:prstGeom>
          <a:ln w="12700">
            <a:solidFill>
              <a:srgbClr val="CAD2D0"/>
            </a:solidFill>
          </a:ln>
        </p:spPr>
        <p:style>
          <a:lnRef idx="2">
            <a:schemeClr val="accent1"/>
          </a:lnRef>
          <a:fillRef idx="0">
            <a:schemeClr val="accent1"/>
          </a:fillRef>
          <a:effectRef idx="1">
            <a:schemeClr val="accent1"/>
          </a:effectRef>
          <a:fontRef idx="minor">
            <a:schemeClr val="tx1"/>
          </a:fontRef>
        </p:style>
      </p:cxnSp>
      <p:sp>
        <p:nvSpPr>
          <p:cNvPr id="14" name="Rounded Rectangle 13"/>
          <p:cNvSpPr/>
          <p:nvPr/>
        </p:nvSpPr>
        <p:spPr>
          <a:xfrm>
            <a:off x="658368" y="2761488"/>
            <a:ext cx="1810512" cy="658368"/>
          </a:xfrm>
          <a:prstGeom prst="roundRect">
            <a:avLst/>
          </a:prstGeom>
          <a:solidFill>
            <a:srgbClr val="FFFFFF"/>
          </a:solidFill>
          <a:ln w="12700">
            <a:solidFill>
              <a:srgbClr val="087E82"/>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658368" y="2962656"/>
            <a:ext cx="1810512" cy="228600"/>
          </a:xfrm>
          <a:prstGeom prst="rect">
            <a:avLst/>
          </a:prstGeom>
          <a:noFill/>
        </p:spPr>
        <p:txBody>
          <a:bodyPr wrap="square" lIns="18288" rIns="18288" tIns="18288" bIns="18288" anchor="t">
            <a:spAutoFit/>
          </a:bodyPr>
          <a:lstStyle/>
          <a:p>
            <a:pPr algn="ctr">
              <a:lnSpc>
                <a:spcPct val="105000"/>
              </a:lnSpc>
              <a:spcBef>
                <a:spcPts val="0"/>
              </a:spcBef>
              <a:spcAft>
                <a:spcPts val="0"/>
              </a:spcAft>
              <a:defRPr sz="950" b="1">
                <a:solidFill>
                  <a:srgbClr val="087E82"/>
                </a:solidFill>
                <a:latin typeface="Noto Sans"/>
              </a:defRPr>
            </a:pPr>
            <a:r>
              <a:t>INPUTS</a:t>
            </a:r>
          </a:p>
        </p:txBody>
      </p:sp>
      <p:sp>
        <p:nvSpPr>
          <p:cNvPr id="16" name="TextBox 15"/>
          <p:cNvSpPr txBox="1"/>
          <p:nvPr/>
        </p:nvSpPr>
        <p:spPr>
          <a:xfrm>
            <a:off x="2770632" y="2926080"/>
            <a:ext cx="5303520" cy="310896"/>
          </a:xfrm>
          <a:prstGeom prst="rect">
            <a:avLst/>
          </a:prstGeom>
          <a:noFill/>
        </p:spPr>
        <p:txBody>
          <a:bodyPr wrap="square" lIns="18288" rIns="18288" tIns="18288" bIns="18288" anchor="t">
            <a:spAutoFit/>
          </a:bodyPr>
          <a:lstStyle/>
          <a:p>
            <a:pPr algn="l">
              <a:lnSpc>
                <a:spcPct val="105000"/>
              </a:lnSpc>
              <a:spcBef>
                <a:spcPts val="0"/>
              </a:spcBef>
              <a:spcAft>
                <a:spcPts val="0"/>
              </a:spcAft>
              <a:defRPr sz="1400" b="1">
                <a:solidFill>
                  <a:srgbClr val="17242A"/>
                </a:solidFill>
                <a:latin typeface="Noto Sans"/>
              </a:defRPr>
            </a:pPr>
            <a:r>
              <a:t>local launch tfvars</a:t>
            </a:r>
          </a:p>
        </p:txBody>
      </p:sp>
      <p:sp>
        <p:nvSpPr>
          <p:cNvPr id="17" name="TextBox 16"/>
          <p:cNvSpPr txBox="1"/>
          <p:nvPr/>
        </p:nvSpPr>
        <p:spPr>
          <a:xfrm>
            <a:off x="8247888" y="2935224"/>
            <a:ext cx="3200400" cy="310896"/>
          </a:xfrm>
          <a:prstGeom prst="rect">
            <a:avLst/>
          </a:prstGeom>
          <a:noFill/>
        </p:spPr>
        <p:txBody>
          <a:bodyPr wrap="square" lIns="18288" rIns="18288" tIns="18288" bIns="18288" anchor="t">
            <a:spAutoFit/>
          </a:bodyPr>
          <a:lstStyle/>
          <a:p>
            <a:pPr algn="l">
              <a:lnSpc>
                <a:spcPct val="105000"/>
              </a:lnSpc>
              <a:spcBef>
                <a:spcPts val="0"/>
              </a:spcBef>
              <a:spcAft>
                <a:spcPts val="0"/>
              </a:spcAft>
              <a:defRPr sz="1300" b="0">
                <a:solidFill>
                  <a:srgbClr val="5C6A70"/>
                </a:solidFill>
                <a:latin typeface="Noto Sans"/>
              </a:defRPr>
            </a:pPr>
            <a:r>
              <a:t>name / network / size</a:t>
            </a:r>
          </a:p>
        </p:txBody>
      </p:sp>
      <p:cxnSp>
        <p:nvCxnSpPr>
          <p:cNvPr id="18" name="Connector 17"/>
          <p:cNvCxnSpPr/>
          <p:nvPr/>
        </p:nvCxnSpPr>
        <p:spPr>
          <a:xfrm>
            <a:off x="658368" y="3566160"/>
            <a:ext cx="10881360" cy="0"/>
          </a:xfrm>
          <a:prstGeom prst="line">
            <a:avLst/>
          </a:prstGeom>
          <a:ln w="12700">
            <a:solidFill>
              <a:srgbClr val="CAD2D0"/>
            </a:solidFill>
          </a:ln>
        </p:spPr>
        <p:style>
          <a:lnRef idx="2">
            <a:schemeClr val="accent1"/>
          </a:lnRef>
          <a:fillRef idx="0">
            <a:schemeClr val="accent1"/>
          </a:fillRef>
          <a:effectRef idx="1">
            <a:schemeClr val="accent1"/>
          </a:effectRef>
          <a:fontRef idx="minor">
            <a:schemeClr val="tx1"/>
          </a:fontRef>
        </p:style>
      </p:cxnSp>
      <p:sp>
        <p:nvSpPr>
          <p:cNvPr id="19" name="Rounded Rectangle 18"/>
          <p:cNvSpPr/>
          <p:nvPr/>
        </p:nvSpPr>
        <p:spPr>
          <a:xfrm>
            <a:off x="658368" y="3694176"/>
            <a:ext cx="1810512" cy="658368"/>
          </a:xfrm>
          <a:prstGeom prst="roundRect">
            <a:avLst/>
          </a:prstGeom>
          <a:solidFill>
            <a:srgbClr val="FFFFFF"/>
          </a:solidFill>
          <a:ln w="12700">
            <a:solidFill>
              <a:srgbClr val="4D8766"/>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658368" y="3895344"/>
            <a:ext cx="1810512" cy="228600"/>
          </a:xfrm>
          <a:prstGeom prst="rect">
            <a:avLst/>
          </a:prstGeom>
          <a:noFill/>
        </p:spPr>
        <p:txBody>
          <a:bodyPr wrap="square" lIns="18288" rIns="18288" tIns="18288" bIns="18288" anchor="t">
            <a:spAutoFit/>
          </a:bodyPr>
          <a:lstStyle/>
          <a:p>
            <a:pPr algn="ctr">
              <a:lnSpc>
                <a:spcPct val="105000"/>
              </a:lnSpc>
              <a:spcBef>
                <a:spcPts val="0"/>
              </a:spcBef>
              <a:spcAft>
                <a:spcPts val="0"/>
              </a:spcAft>
              <a:defRPr sz="950" b="1">
                <a:solidFill>
                  <a:srgbClr val="4D8766"/>
                </a:solidFill>
                <a:latin typeface="Noto Sans"/>
              </a:defRPr>
            </a:pPr>
            <a:r>
              <a:t>PLAN</a:t>
            </a:r>
          </a:p>
        </p:txBody>
      </p:sp>
      <p:sp>
        <p:nvSpPr>
          <p:cNvPr id="21" name="TextBox 20"/>
          <p:cNvSpPr txBox="1"/>
          <p:nvPr/>
        </p:nvSpPr>
        <p:spPr>
          <a:xfrm>
            <a:off x="2770632" y="3858768"/>
            <a:ext cx="5303520" cy="310896"/>
          </a:xfrm>
          <a:prstGeom prst="rect">
            <a:avLst/>
          </a:prstGeom>
          <a:noFill/>
        </p:spPr>
        <p:txBody>
          <a:bodyPr wrap="square" lIns="18288" rIns="18288" tIns="18288" bIns="18288" anchor="t">
            <a:spAutoFit/>
          </a:bodyPr>
          <a:lstStyle/>
          <a:p>
            <a:pPr algn="l">
              <a:lnSpc>
                <a:spcPct val="105000"/>
              </a:lnSpc>
              <a:spcBef>
                <a:spcPts val="0"/>
              </a:spcBef>
              <a:spcAft>
                <a:spcPts val="0"/>
              </a:spcAft>
              <a:defRPr sz="1400" b="1">
                <a:solidFill>
                  <a:srgbClr val="17242A"/>
                </a:solidFill>
                <a:latin typeface="Noto Sans"/>
              </a:defRPr>
            </a:pPr>
            <a:r>
              <a:t>review before apply</a:t>
            </a:r>
          </a:p>
        </p:txBody>
      </p:sp>
      <p:sp>
        <p:nvSpPr>
          <p:cNvPr id="22" name="TextBox 21"/>
          <p:cNvSpPr txBox="1"/>
          <p:nvPr/>
        </p:nvSpPr>
        <p:spPr>
          <a:xfrm>
            <a:off x="8247888" y="3867912"/>
            <a:ext cx="3200400" cy="310896"/>
          </a:xfrm>
          <a:prstGeom prst="rect">
            <a:avLst/>
          </a:prstGeom>
          <a:noFill/>
        </p:spPr>
        <p:txBody>
          <a:bodyPr wrap="square" lIns="18288" rIns="18288" tIns="18288" bIns="18288" anchor="t">
            <a:spAutoFit/>
          </a:bodyPr>
          <a:lstStyle/>
          <a:p>
            <a:pPr algn="l">
              <a:lnSpc>
                <a:spcPct val="105000"/>
              </a:lnSpc>
              <a:spcBef>
                <a:spcPts val="0"/>
              </a:spcBef>
              <a:spcAft>
                <a:spcPts val="0"/>
              </a:spcAft>
              <a:defRPr sz="1300" b="0">
                <a:solidFill>
                  <a:srgbClr val="5C6A70"/>
                </a:solidFill>
                <a:latin typeface="Noto Sans"/>
              </a:defRPr>
            </a:pPr>
            <a:r>
              <a:t>changes + replacements</a:t>
            </a:r>
          </a:p>
        </p:txBody>
      </p:sp>
      <p:cxnSp>
        <p:nvCxnSpPr>
          <p:cNvPr id="23" name="Connector 22"/>
          <p:cNvCxnSpPr/>
          <p:nvPr/>
        </p:nvCxnSpPr>
        <p:spPr>
          <a:xfrm>
            <a:off x="658368" y="4498848"/>
            <a:ext cx="10881360" cy="0"/>
          </a:xfrm>
          <a:prstGeom prst="line">
            <a:avLst/>
          </a:prstGeom>
          <a:ln w="12700">
            <a:solidFill>
              <a:srgbClr val="CAD2D0"/>
            </a:solidFill>
          </a:ln>
        </p:spPr>
        <p:style>
          <a:lnRef idx="2">
            <a:schemeClr val="accent1"/>
          </a:lnRef>
          <a:fillRef idx="0">
            <a:schemeClr val="accent1"/>
          </a:fillRef>
          <a:effectRef idx="1">
            <a:schemeClr val="accent1"/>
          </a:effectRef>
          <a:fontRef idx="minor">
            <a:schemeClr val="tx1"/>
          </a:fontRef>
        </p:style>
      </p:cxnSp>
      <p:sp>
        <p:nvSpPr>
          <p:cNvPr id="24" name="Rounded Rectangle 23"/>
          <p:cNvSpPr/>
          <p:nvPr/>
        </p:nvSpPr>
        <p:spPr>
          <a:xfrm>
            <a:off x="658368" y="4626864"/>
            <a:ext cx="1810512" cy="658368"/>
          </a:xfrm>
          <a:prstGeom prst="roundRect">
            <a:avLst/>
          </a:prstGeom>
          <a:solidFill>
            <a:srgbClr val="FFFFFF"/>
          </a:solidFill>
          <a:ln w="12700">
            <a:solidFill>
              <a:srgbClr val="D95D43"/>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658368" y="4828032"/>
            <a:ext cx="1810512" cy="228600"/>
          </a:xfrm>
          <a:prstGeom prst="rect">
            <a:avLst/>
          </a:prstGeom>
          <a:noFill/>
        </p:spPr>
        <p:txBody>
          <a:bodyPr wrap="square" lIns="18288" rIns="18288" tIns="18288" bIns="18288" anchor="t">
            <a:spAutoFit/>
          </a:bodyPr>
          <a:lstStyle/>
          <a:p>
            <a:pPr algn="ctr">
              <a:lnSpc>
                <a:spcPct val="105000"/>
              </a:lnSpc>
              <a:spcBef>
                <a:spcPts val="0"/>
              </a:spcBef>
              <a:spcAft>
                <a:spcPts val="0"/>
              </a:spcAft>
              <a:defRPr sz="950" b="1">
                <a:solidFill>
                  <a:srgbClr val="D95D43"/>
                </a:solidFill>
                <a:latin typeface="Noto Sans"/>
              </a:defRPr>
            </a:pPr>
            <a:r>
              <a:t>STATE</a:t>
            </a:r>
          </a:p>
        </p:txBody>
      </p:sp>
      <p:sp>
        <p:nvSpPr>
          <p:cNvPr id="26" name="TextBox 25"/>
          <p:cNvSpPr txBox="1"/>
          <p:nvPr/>
        </p:nvSpPr>
        <p:spPr>
          <a:xfrm>
            <a:off x="2770632" y="4791456"/>
            <a:ext cx="5303520" cy="310896"/>
          </a:xfrm>
          <a:prstGeom prst="rect">
            <a:avLst/>
          </a:prstGeom>
          <a:noFill/>
        </p:spPr>
        <p:txBody>
          <a:bodyPr wrap="square" lIns="18288" rIns="18288" tIns="18288" bIns="18288" anchor="t">
            <a:spAutoFit/>
          </a:bodyPr>
          <a:lstStyle/>
          <a:p>
            <a:pPr algn="l">
              <a:lnSpc>
                <a:spcPct val="105000"/>
              </a:lnSpc>
              <a:spcBef>
                <a:spcPts val="0"/>
              </a:spcBef>
              <a:spcAft>
                <a:spcPts val="0"/>
              </a:spcAft>
              <a:defRPr sz="1400" b="1">
                <a:solidFill>
                  <a:srgbClr val="17242A"/>
                </a:solidFill>
                <a:latin typeface="Noto Sans"/>
              </a:defRPr>
            </a:pPr>
            <a:r>
              <a:t>workspace + external backup</a:t>
            </a:r>
          </a:p>
        </p:txBody>
      </p:sp>
      <p:sp>
        <p:nvSpPr>
          <p:cNvPr id="27" name="TextBox 26"/>
          <p:cNvSpPr txBox="1"/>
          <p:nvPr/>
        </p:nvSpPr>
        <p:spPr>
          <a:xfrm>
            <a:off x="8247888" y="4800600"/>
            <a:ext cx="3200400" cy="310896"/>
          </a:xfrm>
          <a:prstGeom prst="rect">
            <a:avLst/>
          </a:prstGeom>
          <a:noFill/>
        </p:spPr>
        <p:txBody>
          <a:bodyPr wrap="square" lIns="18288" rIns="18288" tIns="18288" bIns="18288" anchor="t">
            <a:spAutoFit/>
          </a:bodyPr>
          <a:lstStyle/>
          <a:p>
            <a:pPr algn="l">
              <a:lnSpc>
                <a:spcPct val="105000"/>
              </a:lnSpc>
              <a:spcBef>
                <a:spcPts val="0"/>
              </a:spcBef>
              <a:spcAft>
                <a:spcPts val="0"/>
              </a:spcAft>
              <a:defRPr sz="1300" b="0">
                <a:solidFill>
                  <a:srgbClr val="5C6A70"/>
                </a:solidFill>
                <a:latin typeface="Noto Sans"/>
              </a:defRPr>
            </a:pPr>
            <a:r>
              <a:t>deployment remains recoverable</a:t>
            </a:r>
          </a:p>
        </p:txBody>
      </p:sp>
      <p:sp>
        <p:nvSpPr>
          <p:cNvPr id="28" name="Rounded Rectangle 27"/>
          <p:cNvSpPr/>
          <p:nvPr/>
        </p:nvSpPr>
        <p:spPr>
          <a:xfrm>
            <a:off x="658368" y="5687568"/>
            <a:ext cx="10972800" cy="438912"/>
          </a:xfrm>
          <a:prstGeom prst="roundRect">
            <a:avLst/>
          </a:prstGeom>
          <a:solidFill>
            <a:srgbClr val="F4EBC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868680" y="5769864"/>
            <a:ext cx="10561320" cy="256032"/>
          </a:xfrm>
          <a:prstGeom prst="rect">
            <a:avLst/>
          </a:prstGeom>
          <a:noFill/>
        </p:spPr>
        <p:txBody>
          <a:bodyPr wrap="square" lIns="18288" rIns="18288" tIns="18288" bIns="18288" anchor="t">
            <a:spAutoFit/>
          </a:bodyPr>
          <a:lstStyle/>
          <a:p>
            <a:pPr algn="ctr">
              <a:lnSpc>
                <a:spcPct val="105000"/>
              </a:lnSpc>
              <a:spcBef>
                <a:spcPts val="0"/>
              </a:spcBef>
              <a:spcAft>
                <a:spcPts val="0"/>
              </a:spcAft>
              <a:defRPr sz="1300" b="1">
                <a:solidFill>
                  <a:srgbClr val="17242A"/>
                </a:solidFill>
                <a:latin typeface="Noto Sans"/>
              </a:defRPr>
            </a:pPr>
            <a:r>
              <a:t>Select precisely. Review the plan. Keep state recoverable.</a:t>
            </a:r>
          </a:p>
        </p:txBody>
      </p:sp>
      <p:sp>
        <p:nvSpPr>
          <p:cNvPr id="30" name="TextBox 29"/>
          <p:cNvSpPr txBox="1"/>
          <p:nvPr/>
        </p:nvSpPr>
        <p:spPr>
          <a:xfrm>
            <a:off x="566928" y="6510528"/>
            <a:ext cx="7315200" cy="182880"/>
          </a:xfrm>
          <a:prstGeom prst="rect">
            <a:avLst/>
          </a:prstGeom>
          <a:noFill/>
        </p:spPr>
        <p:txBody>
          <a:bodyPr wrap="square" lIns="18288" rIns="18288" tIns="18288" bIns="18288" anchor="t">
            <a:spAutoFit/>
          </a:bodyPr>
          <a:lstStyle/>
          <a:p>
            <a:pPr algn="l">
              <a:lnSpc>
                <a:spcPct val="105000"/>
              </a:lnSpc>
              <a:spcBef>
                <a:spcPts val="0"/>
              </a:spcBef>
              <a:spcAft>
                <a:spcPts val="0"/>
              </a:spcAft>
              <a:defRPr sz="750" b="1">
                <a:solidFill>
                  <a:srgbClr val="5C6A70"/>
                </a:solidFill>
                <a:latin typeface="Noto Sans"/>
              </a:defRPr>
            </a:pPr>
            <a:r>
              <a:t>LINUX INFRASTRUCTURE  |  DESIGN, DELIVERY, OPERATIONS</a:t>
            </a:r>
          </a:p>
        </p:txBody>
      </p:sp>
      <p:sp>
        <p:nvSpPr>
          <p:cNvPr id="31" name="TextBox 30"/>
          <p:cNvSpPr txBox="1"/>
          <p:nvPr/>
        </p:nvSpPr>
        <p:spPr>
          <a:xfrm>
            <a:off x="11109960" y="6510528"/>
            <a:ext cx="502920" cy="182880"/>
          </a:xfrm>
          <a:prstGeom prst="rect">
            <a:avLst/>
          </a:prstGeom>
          <a:noFill/>
        </p:spPr>
        <p:txBody>
          <a:bodyPr wrap="square" lIns="18288" rIns="18288" tIns="18288" bIns="18288" anchor="t">
            <a:spAutoFit/>
          </a:bodyPr>
          <a:lstStyle/>
          <a:p>
            <a:pPr algn="r">
              <a:lnSpc>
                <a:spcPct val="105000"/>
              </a:lnSpc>
              <a:spcBef>
                <a:spcPts val="0"/>
              </a:spcBef>
              <a:spcAft>
                <a:spcPts val="0"/>
              </a:spcAft>
              <a:defRPr sz="800" b="1">
                <a:solidFill>
                  <a:srgbClr val="5C6A70"/>
                </a:solidFill>
                <a:latin typeface="Noto Sans"/>
              </a:defRPr>
            </a:pPr>
            <a:r>
              <a:t>12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122D35"/>
        </a:solidFill>
        <a:effectLst/>
      </p:bgPr>
    </p:bg>
    <p:spTree>
      <p:nvGrpSpPr>
        <p:cNvPr id="1" name=""/>
        <p:cNvGrpSpPr/>
        <p:nvPr/>
      </p:nvGrpSpPr>
      <p:grpSpPr/>
      <p:sp>
        <p:nvSpPr>
          <p:cNvPr id="2" name="TextBox 1"/>
          <p:cNvSpPr txBox="1"/>
          <p:nvPr/>
        </p:nvSpPr>
        <p:spPr>
          <a:xfrm>
            <a:off x="566928" y="256032"/>
            <a:ext cx="502920" cy="274320"/>
          </a:xfrm>
          <a:prstGeom prst="rect">
            <a:avLst/>
          </a:prstGeom>
          <a:noFill/>
        </p:spPr>
        <p:txBody>
          <a:bodyPr wrap="square" lIns="18288" rIns="18288" tIns="18288" bIns="18288" anchor="t">
            <a:spAutoFit/>
          </a:bodyPr>
          <a:lstStyle/>
          <a:p>
            <a:pPr algn="l">
              <a:lnSpc>
                <a:spcPct val="105000"/>
              </a:lnSpc>
              <a:spcBef>
                <a:spcPts val="0"/>
              </a:spcBef>
              <a:spcAft>
                <a:spcPts val="0"/>
              </a:spcAft>
              <a:defRPr sz="1000" b="1">
                <a:solidFill>
                  <a:srgbClr val="D95D43"/>
                </a:solidFill>
                <a:latin typeface="Noto Sans"/>
              </a:defRPr>
            </a:pPr>
            <a:r>
              <a:t>13</a:t>
            </a:r>
          </a:p>
        </p:txBody>
      </p:sp>
      <p:sp>
        <p:nvSpPr>
          <p:cNvPr id="3" name="TextBox 2"/>
          <p:cNvSpPr txBox="1"/>
          <p:nvPr/>
        </p:nvSpPr>
        <p:spPr>
          <a:xfrm>
            <a:off x="1078992" y="256032"/>
            <a:ext cx="4114800" cy="274320"/>
          </a:xfrm>
          <a:prstGeom prst="rect">
            <a:avLst/>
          </a:prstGeom>
          <a:noFill/>
        </p:spPr>
        <p:txBody>
          <a:bodyPr wrap="square" lIns="18288" rIns="18288" tIns="18288" bIns="18288" anchor="t">
            <a:spAutoFit/>
          </a:bodyPr>
          <a:lstStyle/>
          <a:p>
            <a:pPr algn="l">
              <a:lnSpc>
                <a:spcPct val="105000"/>
              </a:lnSpc>
              <a:spcBef>
                <a:spcPts val="0"/>
              </a:spcBef>
              <a:spcAft>
                <a:spcPts val="0"/>
              </a:spcAft>
              <a:defRPr sz="900" b="1">
                <a:solidFill>
                  <a:srgbClr val="BCD0D3"/>
                </a:solidFill>
                <a:latin typeface="Noto Sans"/>
              </a:defRPr>
            </a:pPr>
            <a:r>
              <a:t>OUTCOMES</a:t>
            </a:r>
          </a:p>
        </p:txBody>
      </p:sp>
      <p:sp>
        <p:nvSpPr>
          <p:cNvPr id="4" name="TextBox 3"/>
          <p:cNvSpPr txBox="1"/>
          <p:nvPr/>
        </p:nvSpPr>
        <p:spPr>
          <a:xfrm>
            <a:off x="566928" y="566928"/>
            <a:ext cx="10972800" cy="502920"/>
          </a:xfrm>
          <a:prstGeom prst="rect">
            <a:avLst/>
          </a:prstGeom>
          <a:noFill/>
        </p:spPr>
        <p:txBody>
          <a:bodyPr wrap="square" lIns="18288" rIns="18288" tIns="18288" bIns="18288" anchor="t">
            <a:spAutoFit/>
          </a:bodyPr>
          <a:lstStyle/>
          <a:p>
            <a:pPr algn="l">
              <a:lnSpc>
                <a:spcPct val="105000"/>
              </a:lnSpc>
              <a:spcBef>
                <a:spcPts val="0"/>
              </a:spcBef>
              <a:spcAft>
                <a:spcPts val="0"/>
              </a:spcAft>
              <a:defRPr sz="2500" b="1">
                <a:solidFill>
                  <a:srgbClr val="FFFFFF"/>
                </a:solidFill>
                <a:latin typeface="Noto Sans"/>
              </a:defRPr>
            </a:pPr>
            <a:r>
              <a:t>What the platform delivers</a:t>
            </a:r>
          </a:p>
        </p:txBody>
      </p:sp>
      <p:sp>
        <p:nvSpPr>
          <p:cNvPr id="5" name="Rectangle 4"/>
          <p:cNvSpPr/>
          <p:nvPr/>
        </p:nvSpPr>
        <p:spPr>
          <a:xfrm>
            <a:off x="566928" y="1170432"/>
            <a:ext cx="11045952" cy="22860"/>
          </a:xfrm>
          <a:prstGeom prst="rect">
            <a:avLst/>
          </a:prstGeom>
          <a:solidFill>
            <a:srgbClr val="48606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658368" y="1627632"/>
            <a:ext cx="502920" cy="256032"/>
          </a:xfrm>
          <a:prstGeom prst="rect">
            <a:avLst/>
          </a:prstGeom>
          <a:noFill/>
        </p:spPr>
        <p:txBody>
          <a:bodyPr wrap="square" lIns="18288" rIns="18288" tIns="18288" bIns="18288" anchor="t">
            <a:spAutoFit/>
          </a:bodyPr>
          <a:lstStyle/>
          <a:p>
            <a:pPr algn="l">
              <a:lnSpc>
                <a:spcPct val="105000"/>
              </a:lnSpc>
              <a:spcBef>
                <a:spcPts val="0"/>
              </a:spcBef>
              <a:spcAft>
                <a:spcPts val="0"/>
              </a:spcAft>
              <a:defRPr sz="1000" b="1">
                <a:solidFill>
                  <a:srgbClr val="087E82"/>
                </a:solidFill>
                <a:latin typeface="Noto Sans"/>
              </a:defRPr>
            </a:pPr>
            <a:r>
              <a:t>01</a:t>
            </a:r>
          </a:p>
        </p:txBody>
      </p:sp>
      <p:sp>
        <p:nvSpPr>
          <p:cNvPr id="7" name="TextBox 6"/>
          <p:cNvSpPr txBox="1"/>
          <p:nvPr/>
        </p:nvSpPr>
        <p:spPr>
          <a:xfrm>
            <a:off x="1316736" y="1572768"/>
            <a:ext cx="4617720" cy="384048"/>
          </a:xfrm>
          <a:prstGeom prst="rect">
            <a:avLst/>
          </a:prstGeom>
          <a:noFill/>
        </p:spPr>
        <p:txBody>
          <a:bodyPr wrap="square" lIns="18288" rIns="18288" tIns="18288" bIns="18288" anchor="t">
            <a:spAutoFit/>
          </a:bodyPr>
          <a:lstStyle/>
          <a:p>
            <a:pPr algn="l">
              <a:lnSpc>
                <a:spcPct val="105000"/>
              </a:lnSpc>
              <a:spcBef>
                <a:spcPts val="0"/>
              </a:spcBef>
              <a:spcAft>
                <a:spcPts val="0"/>
              </a:spcAft>
              <a:defRPr sz="1700" b="1">
                <a:solidFill>
                  <a:srgbClr val="FFFFFF"/>
                </a:solidFill>
                <a:latin typeface="Noto Sans"/>
              </a:defRPr>
            </a:pPr>
            <a:r>
              <a:t>Seven releases, five image targets</a:t>
            </a:r>
          </a:p>
        </p:txBody>
      </p:sp>
      <p:cxnSp>
        <p:nvCxnSpPr>
          <p:cNvPr id="8" name="Connector 7"/>
          <p:cNvCxnSpPr/>
          <p:nvPr/>
        </p:nvCxnSpPr>
        <p:spPr>
          <a:xfrm>
            <a:off x="1316736" y="2075688"/>
            <a:ext cx="4599432" cy="0"/>
          </a:xfrm>
          <a:prstGeom prst="line">
            <a:avLst/>
          </a:prstGeom>
          <a:ln w="12700">
            <a:solidFill>
              <a:srgbClr val="486069"/>
            </a:solidFill>
          </a:ln>
        </p:spPr>
        <p:style>
          <a:lnRef idx="2">
            <a:schemeClr val="accent1"/>
          </a:lnRef>
          <a:fillRef idx="0">
            <a:schemeClr val="accent1"/>
          </a:fillRef>
          <a:effectRef idx="1">
            <a:schemeClr val="accent1"/>
          </a:effectRef>
          <a:fontRef idx="minor">
            <a:schemeClr val="tx1"/>
          </a:fontRef>
        </p:style>
      </p:cxnSp>
      <p:sp>
        <p:nvSpPr>
          <p:cNvPr id="9" name="TextBox 8"/>
          <p:cNvSpPr txBox="1"/>
          <p:nvPr/>
        </p:nvSpPr>
        <p:spPr>
          <a:xfrm>
            <a:off x="6309359" y="1627632"/>
            <a:ext cx="502920" cy="256032"/>
          </a:xfrm>
          <a:prstGeom prst="rect">
            <a:avLst/>
          </a:prstGeom>
          <a:noFill/>
        </p:spPr>
        <p:txBody>
          <a:bodyPr wrap="square" lIns="18288" rIns="18288" tIns="18288" bIns="18288" anchor="t">
            <a:spAutoFit/>
          </a:bodyPr>
          <a:lstStyle/>
          <a:p>
            <a:pPr algn="l">
              <a:lnSpc>
                <a:spcPct val="105000"/>
              </a:lnSpc>
              <a:spcBef>
                <a:spcPts val="0"/>
              </a:spcBef>
              <a:spcAft>
                <a:spcPts val="0"/>
              </a:spcAft>
              <a:defRPr sz="1000" b="1">
                <a:solidFill>
                  <a:srgbClr val="3978A8"/>
                </a:solidFill>
                <a:latin typeface="Noto Sans"/>
              </a:defRPr>
            </a:pPr>
            <a:r>
              <a:t>02</a:t>
            </a:r>
          </a:p>
        </p:txBody>
      </p:sp>
      <p:sp>
        <p:nvSpPr>
          <p:cNvPr id="10" name="TextBox 9"/>
          <p:cNvSpPr txBox="1"/>
          <p:nvPr/>
        </p:nvSpPr>
        <p:spPr>
          <a:xfrm>
            <a:off x="6967727" y="1572768"/>
            <a:ext cx="4617720" cy="384048"/>
          </a:xfrm>
          <a:prstGeom prst="rect">
            <a:avLst/>
          </a:prstGeom>
          <a:noFill/>
        </p:spPr>
        <p:txBody>
          <a:bodyPr wrap="square" lIns="18288" rIns="18288" tIns="18288" bIns="18288" anchor="t">
            <a:spAutoFit/>
          </a:bodyPr>
          <a:lstStyle/>
          <a:p>
            <a:pPr algn="l">
              <a:lnSpc>
                <a:spcPct val="105000"/>
              </a:lnSpc>
              <a:spcBef>
                <a:spcPts val="0"/>
              </a:spcBef>
              <a:spcAft>
                <a:spcPts val="0"/>
              </a:spcAft>
              <a:defRPr sz="1700" b="1">
                <a:solidFill>
                  <a:srgbClr val="FFFFFF"/>
                </a:solidFill>
                <a:latin typeface="Noto Sans"/>
              </a:defRPr>
            </a:pPr>
            <a:r>
              <a:t>Four Terraform provider roots</a:t>
            </a:r>
          </a:p>
        </p:txBody>
      </p:sp>
      <p:cxnSp>
        <p:nvCxnSpPr>
          <p:cNvPr id="11" name="Connector 10"/>
          <p:cNvCxnSpPr/>
          <p:nvPr/>
        </p:nvCxnSpPr>
        <p:spPr>
          <a:xfrm>
            <a:off x="6967727" y="2075688"/>
            <a:ext cx="4599432" cy="0"/>
          </a:xfrm>
          <a:prstGeom prst="line">
            <a:avLst/>
          </a:prstGeom>
          <a:ln w="12700">
            <a:solidFill>
              <a:srgbClr val="486069"/>
            </a:solidFill>
          </a:ln>
        </p:spPr>
        <p:style>
          <a:lnRef idx="2">
            <a:schemeClr val="accent1"/>
          </a:lnRef>
          <a:fillRef idx="0">
            <a:schemeClr val="accent1"/>
          </a:fillRef>
          <a:effectRef idx="1">
            <a:schemeClr val="accent1"/>
          </a:effectRef>
          <a:fontRef idx="minor">
            <a:schemeClr val="tx1"/>
          </a:fontRef>
        </p:style>
      </p:cxnSp>
      <p:sp>
        <p:nvSpPr>
          <p:cNvPr id="12" name="TextBox 11"/>
          <p:cNvSpPr txBox="1"/>
          <p:nvPr/>
        </p:nvSpPr>
        <p:spPr>
          <a:xfrm>
            <a:off x="658368" y="2651760"/>
            <a:ext cx="502920" cy="256032"/>
          </a:xfrm>
          <a:prstGeom prst="rect">
            <a:avLst/>
          </a:prstGeom>
          <a:noFill/>
        </p:spPr>
        <p:txBody>
          <a:bodyPr wrap="square" lIns="18288" rIns="18288" tIns="18288" bIns="18288" anchor="t">
            <a:spAutoFit/>
          </a:bodyPr>
          <a:lstStyle/>
          <a:p>
            <a:pPr algn="l">
              <a:lnSpc>
                <a:spcPct val="105000"/>
              </a:lnSpc>
              <a:spcBef>
                <a:spcPts val="0"/>
              </a:spcBef>
              <a:spcAft>
                <a:spcPts val="0"/>
              </a:spcAft>
              <a:defRPr sz="1000" b="1">
                <a:solidFill>
                  <a:srgbClr val="D95D43"/>
                </a:solidFill>
                <a:latin typeface="Noto Sans"/>
              </a:defRPr>
            </a:pPr>
            <a:r>
              <a:t>03</a:t>
            </a:r>
          </a:p>
        </p:txBody>
      </p:sp>
      <p:sp>
        <p:nvSpPr>
          <p:cNvPr id="13" name="TextBox 12"/>
          <p:cNvSpPr txBox="1"/>
          <p:nvPr/>
        </p:nvSpPr>
        <p:spPr>
          <a:xfrm>
            <a:off x="1316736" y="2596896"/>
            <a:ext cx="4617720" cy="384048"/>
          </a:xfrm>
          <a:prstGeom prst="rect">
            <a:avLst/>
          </a:prstGeom>
          <a:noFill/>
        </p:spPr>
        <p:txBody>
          <a:bodyPr wrap="square" lIns="18288" rIns="18288" tIns="18288" bIns="18288" anchor="t">
            <a:spAutoFit/>
          </a:bodyPr>
          <a:lstStyle/>
          <a:p>
            <a:pPr algn="l">
              <a:lnSpc>
                <a:spcPct val="105000"/>
              </a:lnSpc>
              <a:spcBef>
                <a:spcPts val="0"/>
              </a:spcBef>
              <a:spcAft>
                <a:spcPts val="0"/>
              </a:spcAft>
              <a:defRPr sz="1700" b="1">
                <a:solidFill>
                  <a:srgbClr val="FFFFFF"/>
                </a:solidFill>
                <a:latin typeface="Noto Sans"/>
              </a:defRPr>
            </a:pPr>
            <a:r>
              <a:t>Catalog-backed image selection</a:t>
            </a:r>
          </a:p>
        </p:txBody>
      </p:sp>
      <p:cxnSp>
        <p:nvCxnSpPr>
          <p:cNvPr id="14" name="Connector 13"/>
          <p:cNvCxnSpPr/>
          <p:nvPr/>
        </p:nvCxnSpPr>
        <p:spPr>
          <a:xfrm>
            <a:off x="1316736" y="3099815"/>
            <a:ext cx="4599432" cy="0"/>
          </a:xfrm>
          <a:prstGeom prst="line">
            <a:avLst/>
          </a:prstGeom>
          <a:ln w="12700">
            <a:solidFill>
              <a:srgbClr val="486069"/>
            </a:solidFill>
          </a:ln>
        </p:spPr>
        <p:style>
          <a:lnRef idx="2">
            <a:schemeClr val="accent1"/>
          </a:lnRef>
          <a:fillRef idx="0">
            <a:schemeClr val="accent1"/>
          </a:fillRef>
          <a:effectRef idx="1">
            <a:schemeClr val="accent1"/>
          </a:effectRef>
          <a:fontRef idx="minor">
            <a:schemeClr val="tx1"/>
          </a:fontRef>
        </p:style>
      </p:cxnSp>
      <p:sp>
        <p:nvSpPr>
          <p:cNvPr id="15" name="TextBox 14"/>
          <p:cNvSpPr txBox="1"/>
          <p:nvPr/>
        </p:nvSpPr>
        <p:spPr>
          <a:xfrm>
            <a:off x="6309359" y="2651760"/>
            <a:ext cx="502920" cy="256032"/>
          </a:xfrm>
          <a:prstGeom prst="rect">
            <a:avLst/>
          </a:prstGeom>
          <a:noFill/>
        </p:spPr>
        <p:txBody>
          <a:bodyPr wrap="square" lIns="18288" rIns="18288" tIns="18288" bIns="18288" anchor="t">
            <a:spAutoFit/>
          </a:bodyPr>
          <a:lstStyle/>
          <a:p>
            <a:pPr algn="l">
              <a:lnSpc>
                <a:spcPct val="105000"/>
              </a:lnSpc>
              <a:spcBef>
                <a:spcPts val="0"/>
              </a:spcBef>
              <a:spcAft>
                <a:spcPts val="0"/>
              </a:spcAft>
              <a:defRPr sz="1000" b="1">
                <a:solidFill>
                  <a:srgbClr val="E4AD3A"/>
                </a:solidFill>
                <a:latin typeface="Noto Sans"/>
              </a:defRPr>
            </a:pPr>
            <a:r>
              <a:t>04</a:t>
            </a:r>
          </a:p>
        </p:txBody>
      </p:sp>
      <p:sp>
        <p:nvSpPr>
          <p:cNvPr id="16" name="TextBox 15"/>
          <p:cNvSpPr txBox="1"/>
          <p:nvPr/>
        </p:nvSpPr>
        <p:spPr>
          <a:xfrm>
            <a:off x="6967727" y="2596896"/>
            <a:ext cx="4617720" cy="384048"/>
          </a:xfrm>
          <a:prstGeom prst="rect">
            <a:avLst/>
          </a:prstGeom>
          <a:noFill/>
        </p:spPr>
        <p:txBody>
          <a:bodyPr wrap="square" lIns="18288" rIns="18288" tIns="18288" bIns="18288" anchor="t">
            <a:spAutoFit/>
          </a:bodyPr>
          <a:lstStyle/>
          <a:p>
            <a:pPr algn="l">
              <a:lnSpc>
                <a:spcPct val="105000"/>
              </a:lnSpc>
              <a:spcBef>
                <a:spcPts val="0"/>
              </a:spcBef>
              <a:spcAft>
                <a:spcPts val="0"/>
              </a:spcAft>
              <a:defRPr sz="1700" b="1">
                <a:solidFill>
                  <a:srgbClr val="FFFFFF"/>
                </a:solidFill>
                <a:latin typeface="Noto Sans"/>
              </a:defRPr>
            </a:pPr>
            <a:r>
              <a:t>Reviewable plan-and-apply workflow</a:t>
            </a:r>
          </a:p>
        </p:txBody>
      </p:sp>
      <p:cxnSp>
        <p:nvCxnSpPr>
          <p:cNvPr id="17" name="Connector 16"/>
          <p:cNvCxnSpPr/>
          <p:nvPr/>
        </p:nvCxnSpPr>
        <p:spPr>
          <a:xfrm>
            <a:off x="6967727" y="3099815"/>
            <a:ext cx="4599432" cy="0"/>
          </a:xfrm>
          <a:prstGeom prst="line">
            <a:avLst/>
          </a:prstGeom>
          <a:ln w="12700">
            <a:solidFill>
              <a:srgbClr val="486069"/>
            </a:solidFill>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658368" y="3675887"/>
            <a:ext cx="502920" cy="256032"/>
          </a:xfrm>
          <a:prstGeom prst="rect">
            <a:avLst/>
          </a:prstGeom>
          <a:noFill/>
        </p:spPr>
        <p:txBody>
          <a:bodyPr wrap="square" lIns="18288" rIns="18288" tIns="18288" bIns="18288" anchor="t">
            <a:spAutoFit/>
          </a:bodyPr>
          <a:lstStyle/>
          <a:p>
            <a:pPr algn="l">
              <a:lnSpc>
                <a:spcPct val="105000"/>
              </a:lnSpc>
              <a:spcBef>
                <a:spcPts val="0"/>
              </a:spcBef>
              <a:spcAft>
                <a:spcPts val="0"/>
              </a:spcAft>
              <a:defRPr sz="1000" b="1">
                <a:solidFill>
                  <a:srgbClr val="4D8766"/>
                </a:solidFill>
                <a:latin typeface="Noto Sans"/>
              </a:defRPr>
            </a:pPr>
            <a:r>
              <a:t>05</a:t>
            </a:r>
          </a:p>
        </p:txBody>
      </p:sp>
      <p:sp>
        <p:nvSpPr>
          <p:cNvPr id="19" name="TextBox 18"/>
          <p:cNvSpPr txBox="1"/>
          <p:nvPr/>
        </p:nvSpPr>
        <p:spPr>
          <a:xfrm>
            <a:off x="1316736" y="3621024"/>
            <a:ext cx="4617720" cy="384048"/>
          </a:xfrm>
          <a:prstGeom prst="rect">
            <a:avLst/>
          </a:prstGeom>
          <a:noFill/>
        </p:spPr>
        <p:txBody>
          <a:bodyPr wrap="square" lIns="18288" rIns="18288" tIns="18288" bIns="18288" anchor="t">
            <a:spAutoFit/>
          </a:bodyPr>
          <a:lstStyle/>
          <a:p>
            <a:pPr algn="l">
              <a:lnSpc>
                <a:spcPct val="105000"/>
              </a:lnSpc>
              <a:spcBef>
                <a:spcPts val="0"/>
              </a:spcBef>
              <a:spcAft>
                <a:spcPts val="0"/>
              </a:spcAft>
              <a:defRPr sz="1700" b="1">
                <a:solidFill>
                  <a:srgbClr val="FFFFFF"/>
                </a:solidFill>
                <a:latin typeface="Noto Sans"/>
              </a:defRPr>
            </a:pPr>
            <a:r>
              <a:t>Scoped credentials and state</a:t>
            </a:r>
          </a:p>
        </p:txBody>
      </p:sp>
      <p:cxnSp>
        <p:nvCxnSpPr>
          <p:cNvPr id="20" name="Connector 19"/>
          <p:cNvCxnSpPr/>
          <p:nvPr/>
        </p:nvCxnSpPr>
        <p:spPr>
          <a:xfrm>
            <a:off x="1316736" y="4123944"/>
            <a:ext cx="4599432" cy="0"/>
          </a:xfrm>
          <a:prstGeom prst="line">
            <a:avLst/>
          </a:prstGeom>
          <a:ln w="12700">
            <a:solidFill>
              <a:srgbClr val="486069"/>
            </a:solidFill>
          </a:ln>
        </p:spPr>
        <p:style>
          <a:lnRef idx="2">
            <a:schemeClr val="accent1"/>
          </a:lnRef>
          <a:fillRef idx="0">
            <a:schemeClr val="accent1"/>
          </a:fillRef>
          <a:effectRef idx="1">
            <a:schemeClr val="accent1"/>
          </a:effectRef>
          <a:fontRef idx="minor">
            <a:schemeClr val="tx1"/>
          </a:fontRef>
        </p:style>
      </p:cxnSp>
      <p:sp>
        <p:nvSpPr>
          <p:cNvPr id="21" name="TextBox 20"/>
          <p:cNvSpPr txBox="1"/>
          <p:nvPr/>
        </p:nvSpPr>
        <p:spPr>
          <a:xfrm>
            <a:off x="6309359" y="3675887"/>
            <a:ext cx="502920" cy="256032"/>
          </a:xfrm>
          <a:prstGeom prst="rect">
            <a:avLst/>
          </a:prstGeom>
          <a:noFill/>
        </p:spPr>
        <p:txBody>
          <a:bodyPr wrap="square" lIns="18288" rIns="18288" tIns="18288" bIns="18288" anchor="t">
            <a:spAutoFit/>
          </a:bodyPr>
          <a:lstStyle/>
          <a:p>
            <a:pPr algn="l">
              <a:lnSpc>
                <a:spcPct val="105000"/>
              </a:lnSpc>
              <a:spcBef>
                <a:spcPts val="0"/>
              </a:spcBef>
              <a:spcAft>
                <a:spcPts val="0"/>
              </a:spcAft>
              <a:defRPr sz="1000" b="1">
                <a:solidFill>
                  <a:srgbClr val="087E82"/>
                </a:solidFill>
                <a:latin typeface="Noto Sans"/>
              </a:defRPr>
            </a:pPr>
            <a:r>
              <a:t>06</a:t>
            </a:r>
          </a:p>
        </p:txBody>
      </p:sp>
      <p:sp>
        <p:nvSpPr>
          <p:cNvPr id="22" name="TextBox 21"/>
          <p:cNvSpPr txBox="1"/>
          <p:nvPr/>
        </p:nvSpPr>
        <p:spPr>
          <a:xfrm>
            <a:off x="6967727" y="3621024"/>
            <a:ext cx="4617720" cy="384048"/>
          </a:xfrm>
          <a:prstGeom prst="rect">
            <a:avLst/>
          </a:prstGeom>
          <a:noFill/>
        </p:spPr>
        <p:txBody>
          <a:bodyPr wrap="square" lIns="18288" rIns="18288" tIns="18288" bIns="18288" anchor="t">
            <a:spAutoFit/>
          </a:bodyPr>
          <a:lstStyle/>
          <a:p>
            <a:pPr algn="l">
              <a:lnSpc>
                <a:spcPct val="105000"/>
              </a:lnSpc>
              <a:spcBef>
                <a:spcPts val="0"/>
              </a:spcBef>
              <a:spcAft>
                <a:spcPts val="0"/>
              </a:spcAft>
              <a:defRPr sz="1700" b="1">
                <a:solidFill>
                  <a:srgbClr val="FFFFFF"/>
                </a:solidFill>
                <a:latin typeface="Noto Sans"/>
              </a:defRPr>
            </a:pPr>
            <a:r>
              <a:t>Repeatable instance deployment</a:t>
            </a:r>
          </a:p>
        </p:txBody>
      </p:sp>
      <p:cxnSp>
        <p:nvCxnSpPr>
          <p:cNvPr id="23" name="Connector 22"/>
          <p:cNvCxnSpPr/>
          <p:nvPr/>
        </p:nvCxnSpPr>
        <p:spPr>
          <a:xfrm>
            <a:off x="6967727" y="4123944"/>
            <a:ext cx="4599432" cy="0"/>
          </a:xfrm>
          <a:prstGeom prst="line">
            <a:avLst/>
          </a:prstGeom>
          <a:ln w="12700">
            <a:solidFill>
              <a:srgbClr val="486069"/>
            </a:solidFill>
          </a:ln>
        </p:spPr>
        <p:style>
          <a:lnRef idx="2">
            <a:schemeClr val="accent1"/>
          </a:lnRef>
          <a:fillRef idx="0">
            <a:schemeClr val="accent1"/>
          </a:fillRef>
          <a:effectRef idx="1">
            <a:schemeClr val="accent1"/>
          </a:effectRef>
          <a:fontRef idx="minor">
            <a:schemeClr val="tx1"/>
          </a:fontRef>
        </p:style>
      </p:cxnSp>
      <p:sp>
        <p:nvSpPr>
          <p:cNvPr id="24" name="Rounded Rectangle 23"/>
          <p:cNvSpPr/>
          <p:nvPr/>
        </p:nvSpPr>
        <p:spPr>
          <a:xfrm>
            <a:off x="658368" y="5010912"/>
            <a:ext cx="10881360" cy="950976"/>
          </a:xfrm>
          <a:prstGeom prst="roundRect">
            <a:avLst/>
          </a:prstGeom>
          <a:solidFill>
            <a:srgbClr val="1B414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914400" y="5202936"/>
            <a:ext cx="10378440" cy="457200"/>
          </a:xfrm>
          <a:prstGeom prst="rect">
            <a:avLst/>
          </a:prstGeom>
          <a:noFill/>
        </p:spPr>
        <p:txBody>
          <a:bodyPr wrap="square" lIns="18288" rIns="18288" tIns="18288" bIns="18288" anchor="ctr">
            <a:spAutoFit/>
          </a:bodyPr>
          <a:lstStyle/>
          <a:p>
            <a:pPr algn="ctr">
              <a:lnSpc>
                <a:spcPct val="105000"/>
              </a:lnSpc>
              <a:spcBef>
                <a:spcPts val="0"/>
              </a:spcBef>
              <a:spcAft>
                <a:spcPts val="0"/>
              </a:spcAft>
              <a:defRPr sz="1800" b="1">
                <a:solidFill>
                  <a:srgbClr val="FFFFFF"/>
                </a:solidFill>
                <a:latin typeface="Noto Sans"/>
              </a:defRPr>
            </a:pPr>
            <a:r>
              <a:t>From reproducible images to reviewable deployments.</a:t>
            </a:r>
          </a:p>
        </p:txBody>
      </p:sp>
      <p:sp>
        <p:nvSpPr>
          <p:cNvPr id="26" name="TextBox 25"/>
          <p:cNvSpPr txBox="1"/>
          <p:nvPr/>
        </p:nvSpPr>
        <p:spPr>
          <a:xfrm>
            <a:off x="566928" y="6510528"/>
            <a:ext cx="7315200" cy="182880"/>
          </a:xfrm>
          <a:prstGeom prst="rect">
            <a:avLst/>
          </a:prstGeom>
          <a:noFill/>
        </p:spPr>
        <p:txBody>
          <a:bodyPr wrap="square" lIns="18288" rIns="18288" tIns="18288" bIns="18288" anchor="t">
            <a:spAutoFit/>
          </a:bodyPr>
          <a:lstStyle/>
          <a:p>
            <a:pPr algn="l">
              <a:lnSpc>
                <a:spcPct val="105000"/>
              </a:lnSpc>
              <a:spcBef>
                <a:spcPts val="0"/>
              </a:spcBef>
              <a:spcAft>
                <a:spcPts val="0"/>
              </a:spcAft>
              <a:defRPr sz="750" b="1">
                <a:solidFill>
                  <a:srgbClr val="9EB5BA"/>
                </a:solidFill>
                <a:latin typeface="Noto Sans"/>
              </a:defRPr>
            </a:pPr>
            <a:r>
              <a:t>LINUX INFRASTRUCTURE  |  DESIGN, DELIVERY, OPERATIONS</a:t>
            </a:r>
          </a:p>
        </p:txBody>
      </p:sp>
      <p:sp>
        <p:nvSpPr>
          <p:cNvPr id="27" name="TextBox 26"/>
          <p:cNvSpPr txBox="1"/>
          <p:nvPr/>
        </p:nvSpPr>
        <p:spPr>
          <a:xfrm>
            <a:off x="11109960" y="6510528"/>
            <a:ext cx="502920" cy="182880"/>
          </a:xfrm>
          <a:prstGeom prst="rect">
            <a:avLst/>
          </a:prstGeom>
          <a:noFill/>
        </p:spPr>
        <p:txBody>
          <a:bodyPr wrap="square" lIns="18288" rIns="18288" tIns="18288" bIns="18288" anchor="t">
            <a:spAutoFit/>
          </a:bodyPr>
          <a:lstStyle/>
          <a:p>
            <a:pPr algn="r">
              <a:lnSpc>
                <a:spcPct val="105000"/>
              </a:lnSpc>
              <a:spcBef>
                <a:spcPts val="0"/>
              </a:spcBef>
              <a:spcAft>
                <a:spcPts val="0"/>
              </a:spcAft>
              <a:defRPr sz="800" b="1">
                <a:solidFill>
                  <a:srgbClr val="9EB5BA"/>
                </a:solidFill>
                <a:latin typeface="Noto Sans"/>
              </a:defRPr>
            </a:pPr>
            <a:r>
              <a:t>13</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