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70" r:id="rId21"/>
    <p:sldId id="269" r:id="rId20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9.xml"/><Relationship Id="rId21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D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58368" y="566928"/>
            <a:ext cx="2011680" cy="292608"/>
          </a:xfrm>
          <a:prstGeom prst="roundRect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576072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ENGINEERING STORY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143000"/>
            <a:ext cx="6675120" cy="1325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FFFFFF"/>
                </a:solidFill>
                <a:latin typeface="Noto Sans"/>
              </a:defRPr>
            </a:pPr>
            <a:r>
              <a:t>VMware migration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3500" b="1">
                <a:solidFill>
                  <a:srgbClr val="FFFFFF"/>
                </a:solidFill>
                <a:latin typeface="Noto Sans"/>
              </a:defRPr>
            </a:pPr>
            <a:r>
              <a:t>without the outage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656" y="2697480"/>
            <a:ext cx="612648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0">
                <a:solidFill>
                  <a:srgbClr val="D6E1E2"/>
                </a:solidFill>
                <a:latin typeface="Noto Sans"/>
              </a:defRPr>
            </a:pPr>
            <a:r>
              <a:t>Snapshot safely. Export or stream. Land natively.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6656" y="3429000"/>
            <a:ext cx="612648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9EB5BA"/>
                </a:solidFill>
                <a:latin typeface="Noto Sans"/>
              </a:defRPr>
            </a:pPr>
            <a:r>
              <a:t>Ansible migration of a running vSphere VM to AWS, Azure, OpenStack, or Google Cloud.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5440680"/>
            <a:ext cx="521208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EB5BA"/>
                </a:solidFill>
                <a:latin typeface="Noto Sans"/>
              </a:defRPr>
            </a:pPr>
            <a:r>
              <a:t>VSPHERE  /  AWS  /  AZURE  /  OPENSTACK  /  GCP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452360" y="1234440"/>
            <a:ext cx="0" cy="4206240"/>
          </a:xfrm>
          <a:prstGeom prst="line">
            <a:avLst/>
          </a:prstGeom>
          <a:ln w="25400">
            <a:solidFill>
              <a:srgbClr val="486B7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306056" y="1289304"/>
            <a:ext cx="292608" cy="292608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45552" y="1078992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SNAPSHOT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845552" y="1362456"/>
            <a:ext cx="3063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Noto Sans"/>
              </a:defRPr>
            </a:pPr>
            <a:r>
              <a:t>quiesce + optional clone</a:t>
            </a:r>
          </a:p>
        </p:txBody>
      </p:sp>
      <p:sp>
        <p:nvSpPr>
          <p:cNvPr id="12" name="Oval 11"/>
          <p:cNvSpPr/>
          <p:nvPr/>
        </p:nvSpPr>
        <p:spPr>
          <a:xfrm>
            <a:off x="7306056" y="2450592"/>
            <a:ext cx="292608" cy="292608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45552" y="2240280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E4AD3A"/>
                </a:solidFill>
                <a:latin typeface="Noto Sans"/>
              </a:defRPr>
            </a:pPr>
            <a:r>
              <a:t>EXPORT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45552" y="2523744"/>
            <a:ext cx="3063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Noto Sans"/>
              </a:defRPr>
            </a:pPr>
            <a:r>
              <a:t>OVF or VDDK + manifest</a:t>
            </a:r>
          </a:p>
        </p:txBody>
      </p:sp>
      <p:sp>
        <p:nvSpPr>
          <p:cNvPr id="15" name="Oval 14"/>
          <p:cNvSpPr/>
          <p:nvPr/>
        </p:nvSpPr>
        <p:spPr>
          <a:xfrm>
            <a:off x="7306056" y="3611879"/>
            <a:ext cx="292608" cy="292608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45552" y="3401568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3978A8"/>
                </a:solidFill>
                <a:latin typeface="Noto Sans"/>
              </a:defRPr>
            </a:pPr>
            <a:r>
              <a:t>IMPORT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45552" y="3685031"/>
            <a:ext cx="3063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Noto Sans"/>
              </a:defRPr>
            </a:pPr>
            <a:r>
              <a:t>native cloud path</a:t>
            </a:r>
          </a:p>
        </p:txBody>
      </p:sp>
      <p:sp>
        <p:nvSpPr>
          <p:cNvPr id="18" name="Oval 17"/>
          <p:cNvSpPr/>
          <p:nvPr/>
        </p:nvSpPr>
        <p:spPr>
          <a:xfrm>
            <a:off x="7306056" y="4773168"/>
            <a:ext cx="292608" cy="292608"/>
          </a:xfrm>
          <a:prstGeom prst="ellipse">
            <a:avLst/>
          </a:prstGeom>
          <a:solidFill>
            <a:srgbClr val="4D8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45552" y="4562856"/>
            <a:ext cx="11430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4D8766"/>
                </a:solidFill>
                <a:latin typeface="Noto Sans"/>
              </a:defRPr>
            </a:pPr>
            <a:r>
              <a:t>LAUNCH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45552" y="4846320"/>
            <a:ext cx="30632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FFFFFF"/>
                </a:solidFill>
                <a:latin typeface="Noto Sans"/>
              </a:defRPr>
            </a:pPr>
            <a:r>
              <a:t>from the catalog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PROTECT THE WORKLOAD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The source VM never powers off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21792" y="1536192"/>
            <a:ext cx="3383280" cy="416052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96112" y="1810512"/>
            <a:ext cx="1371600" cy="292608"/>
          </a:xfrm>
          <a:prstGeom prst="round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819656"/>
            <a:ext cx="137160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SOURCE VM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2331720"/>
            <a:ext cx="292608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242A"/>
                </a:solidFill>
                <a:latin typeface="Noto Sans"/>
              </a:defRPr>
            </a:pPr>
            <a:r>
              <a:t>Keeps running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3136391"/>
            <a:ext cx="91440" cy="91440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3035808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no outage window</a:t>
            </a:r>
          </a:p>
        </p:txBody>
      </p:sp>
      <p:sp>
        <p:nvSpPr>
          <p:cNvPr id="12" name="Oval 11"/>
          <p:cNvSpPr/>
          <p:nvPr/>
        </p:nvSpPr>
        <p:spPr>
          <a:xfrm>
            <a:off x="914400" y="3666744"/>
            <a:ext cx="91440" cy="91440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33856" y="3566160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no reboot, no reconfiguration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4197096"/>
            <a:ext cx="91440" cy="91440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" y="4096511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untouched after the snapshot</a:t>
            </a:r>
          </a:p>
        </p:txBody>
      </p:sp>
      <p:sp>
        <p:nvSpPr>
          <p:cNvPr id="16" name="Chevron 15"/>
          <p:cNvSpPr/>
          <p:nvPr/>
        </p:nvSpPr>
        <p:spPr>
          <a:xfrm>
            <a:off x="4224528" y="3291840"/>
            <a:ext cx="457200" cy="54864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901184" y="1536192"/>
            <a:ext cx="3383280" cy="4160520"/>
          </a:xfrm>
          <a:prstGeom prst="roundRect">
            <a:avLst/>
          </a:prstGeom>
          <a:solidFill>
            <a:srgbClr val="F4EB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5175504" y="1810512"/>
            <a:ext cx="1371600" cy="292608"/>
          </a:xfrm>
          <a:prstGeom prst="roundRect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75504" y="1819656"/>
            <a:ext cx="137160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SNAPSHOT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75504" y="2331720"/>
            <a:ext cx="292608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242A"/>
                </a:solidFill>
                <a:latin typeface="Noto Sans"/>
              </a:defRPr>
            </a:pPr>
            <a:r>
              <a:t>Consistent boundary</a:t>
            </a:r>
          </a:p>
        </p:txBody>
      </p:sp>
      <p:sp>
        <p:nvSpPr>
          <p:cNvPr id="21" name="Oval 20"/>
          <p:cNvSpPr/>
          <p:nvPr/>
        </p:nvSpPr>
        <p:spPr>
          <a:xfrm>
            <a:off x="5193792" y="3136391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13248" y="3035808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quiesced through VMware Tools</a:t>
            </a:r>
          </a:p>
        </p:txBody>
      </p:sp>
      <p:sp>
        <p:nvSpPr>
          <p:cNvPr id="23" name="Oval 22"/>
          <p:cNvSpPr/>
          <p:nvPr/>
        </p:nvSpPr>
        <p:spPr>
          <a:xfrm>
            <a:off x="5193792" y="3666744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13248" y="3566160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one point in time for every disk</a:t>
            </a:r>
          </a:p>
        </p:txBody>
      </p:sp>
      <p:sp>
        <p:nvSpPr>
          <p:cNvPr id="25" name="Oval 24"/>
          <p:cNvSpPr/>
          <p:nvPr/>
        </p:nvSpPr>
        <p:spPr>
          <a:xfrm>
            <a:off x="5193792" y="4197096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13248" y="4096511"/>
            <a:ext cx="27066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removed after success</a:t>
            </a:r>
          </a:p>
        </p:txBody>
      </p:sp>
      <p:sp>
        <p:nvSpPr>
          <p:cNvPr id="27" name="Chevron 26"/>
          <p:cNvSpPr/>
          <p:nvPr/>
        </p:nvSpPr>
        <p:spPr>
          <a:xfrm>
            <a:off x="8503920" y="3291840"/>
            <a:ext cx="457200" cy="54864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9180576" y="1536192"/>
            <a:ext cx="2377440" cy="41605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418320" y="1810512"/>
            <a:ext cx="1280160" cy="292608"/>
          </a:xfrm>
          <a:prstGeom prst="roundRect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18320" y="1819656"/>
            <a:ext cx="128016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OVF ROUTE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18320" y="2331720"/>
            <a:ext cx="2011680" cy="8229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242A"/>
                </a:solidFill>
                <a:latin typeface="Noto Sans"/>
              </a:defRPr>
            </a:pPr>
            <a:r>
              <a:t>Disposable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7242A"/>
                </a:solidFill>
                <a:latin typeface="Noto Sans"/>
              </a:defRPr>
            </a:pPr>
            <a:r>
              <a:t>export copy</a:t>
            </a:r>
          </a:p>
        </p:txBody>
      </p:sp>
      <p:sp>
        <p:nvSpPr>
          <p:cNvPr id="32" name="Oval 31"/>
          <p:cNvSpPr/>
          <p:nvPr/>
        </p:nvSpPr>
        <p:spPr>
          <a:xfrm>
            <a:off x="9436608" y="3410712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9656064" y="3310128"/>
            <a:ext cx="17922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created powered off</a:t>
            </a:r>
          </a:p>
        </p:txBody>
      </p:sp>
      <p:sp>
        <p:nvSpPr>
          <p:cNvPr id="34" name="Oval 33"/>
          <p:cNvSpPr/>
          <p:nvPr/>
        </p:nvSpPr>
        <p:spPr>
          <a:xfrm>
            <a:off x="9436608" y="394106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656064" y="3840480"/>
            <a:ext cx="17922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exported by ovftool</a:t>
            </a:r>
          </a:p>
        </p:txBody>
      </p:sp>
      <p:sp>
        <p:nvSpPr>
          <p:cNvPr id="36" name="Oval 35"/>
          <p:cNvSpPr/>
          <p:nvPr/>
        </p:nvSpPr>
        <p:spPr>
          <a:xfrm>
            <a:off x="9436608" y="4471416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656064" y="4370832"/>
            <a:ext cx="17922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0">
                <a:solidFill>
                  <a:srgbClr val="17242A"/>
                </a:solidFill>
                <a:latin typeface="Noto Sans"/>
              </a:defRPr>
            </a:pPr>
            <a:r>
              <a:t>deleted after import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5870448"/>
            <a:ext cx="1088136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07595C"/>
                </a:solidFill>
                <a:latin typeface="Noto Sans"/>
              </a:defRPr>
            </a:pPr>
            <a:r>
              <a:t>The OVF route exports a disposable clone; the direct route streams the snapshot. The source stays online.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Shared source checks, separate cloud landings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17320"/>
            <a:ext cx="2011680" cy="292608"/>
          </a:xfrm>
          <a:prstGeom prst="round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426464"/>
            <a:ext cx="201168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STANDARD EXPORT FLOW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84708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1901952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4440" y="1929384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preflight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194560" y="2286000"/>
            <a:ext cx="0" cy="109728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658368" y="239572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2960" y="2450592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34440" y="2478024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snapshot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194560" y="2834640"/>
            <a:ext cx="0" cy="109728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658368" y="294436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60" y="2999232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3026663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clone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194560" y="3383279"/>
            <a:ext cx="0" cy="109729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658368" y="349300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3547872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34440" y="3575303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OVF / OVA export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2194560" y="3931920"/>
            <a:ext cx="0" cy="109728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58368" y="404164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" y="4096511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34440" y="4123944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manifest inspection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194560" y="4480560"/>
            <a:ext cx="0" cy="109728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658368" y="4590288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60" y="4645151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34440" y="4672583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catalog append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194560" y="5029200"/>
            <a:ext cx="0" cy="109727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58368" y="5138927"/>
            <a:ext cx="3063240" cy="4389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22960" y="5193791"/>
            <a:ext cx="4114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34440" y="5221223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cleanup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3721608" y="3566160"/>
            <a:ext cx="804672" cy="0"/>
          </a:xfrm>
          <a:prstGeom prst="line">
            <a:avLst/>
          </a:prstGeom>
          <a:ln w="25400">
            <a:solidFill>
              <a:srgbClr val="087E8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4572000" y="1417320"/>
            <a:ext cx="2103120" cy="292608"/>
          </a:xfrm>
          <a:prstGeom prst="roundRect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CLOUD LANDINGS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0" y="1783080"/>
            <a:ext cx="6949440" cy="841248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828032" y="1892807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D95D43"/>
                </a:solidFill>
                <a:latin typeface="Noto Sans"/>
              </a:defRPr>
            </a:pPr>
            <a:r>
              <a:t>AWS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858000" y="1911095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OVA -&gt; S3 -&gt; VM Import -&gt; AMI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0" y="2258568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one AMI, block devices intact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72000" y="2743200"/>
            <a:ext cx="6949440" cy="841248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828032" y="285292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3978A8"/>
                </a:solidFill>
                <a:latin typeface="Noto Sans"/>
              </a:defRPr>
            </a:pPr>
            <a:r>
              <a:t>OpenStack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858000" y="2871216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VMDK -&gt; QCOW2 -&gt; Glance images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858000" y="3218688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one image per disk, boot first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572000" y="3703320"/>
            <a:ext cx="6949440" cy="841248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828032" y="381304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4D8766"/>
                </a:solidFill>
                <a:latin typeface="Noto Sans"/>
              </a:defRPr>
            </a:pPr>
            <a:r>
              <a:t>Google Cloud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58000" y="3831335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VMDK -&gt; Cloud Storage -&gt; M2VM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858000" y="4178808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Compute images, boot disk adapted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572000" y="5870448"/>
            <a:ext cx="694944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1">
                <a:solidFill>
                  <a:srgbClr val="17242A"/>
                </a:solidFill>
                <a:latin typeface="Noto Sans"/>
              </a:defRPr>
            </a:pPr>
            <a:r>
              <a:t>Azure and OpenStack can also stream from a snapshot without a clone or OVF export.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3</a:t>
            </a:r>
          </a:p>
        </p:txBody>
      </p:sp>
      <p:sp>
        <p:nvSpPr>
          <p:cNvPr id="55" name="Azure target 0"/>
          <p:cNvSpPr/>
          <p:nvPr/>
        </p:nvSpPr>
        <p:spPr>
          <a:xfrm>
            <a:off x="4572000" y="4663440"/>
            <a:ext cx="6949440" cy="841248"/>
          </a:xfrm>
          <a:prstGeom prst="roundRect">
            <a:avLst/>
          </a:prstGeom>
          <a:solidFill>
            <a:srgbClr val="DEED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Azure target 1"/>
          <p:cNvSpPr txBox="1"/>
          <p:nvPr/>
        </p:nvSpPr>
        <p:spPr>
          <a:xfrm>
            <a:off x="4828032" y="477316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600" b="1">
                <a:solidFill>
                  <a:srgbClr val="4D8766"/>
                </a:solidFill>
                <a:latin typeface="Noto Sans"/>
              </a:defRPr>
            </a:pPr>
            <a:r>
              <a:rPr>
                <a:solidFill>
                  <a:srgbClr val="1E6BA4"/>
                </a:solidFill>
              </a:rPr>
              <a:t>Azure</a:t>
            </a:r>
          </a:p>
        </p:txBody>
      </p:sp>
      <p:sp>
        <p:nvSpPr>
          <p:cNvPr id="57" name="Azure target 2"/>
          <p:cNvSpPr txBox="1"/>
          <p:nvPr/>
        </p:nvSpPr>
        <p:spPr>
          <a:xfrm>
            <a:off x="6858000" y="4791455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VMDK -&gt; Fixed VHD -&gt; Blob Storage</a:t>
            </a:r>
          </a:p>
        </p:txBody>
      </p:sp>
      <p:sp>
        <p:nvSpPr>
          <p:cNvPr id="58" name="Azure target 3"/>
          <p:cNvSpPr txBox="1"/>
          <p:nvPr/>
        </p:nvSpPr>
        <p:spPr>
          <a:xfrm>
            <a:off x="6858000" y="5138927"/>
            <a:ext cx="4480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boot image + data snapshots</a:t>
            </a:r>
          </a:p>
        </p:txBody>
      </p:sp>
      <p:cxnSp>
        <p:nvCxnSpPr>
          <p:cNvPr id="59" name="Connector 58"/>
          <p:cNvCxnSpPr/>
          <p:nvPr/>
        </p:nvCxnSpPr>
        <p:spPr>
          <a:xfrm flipV="1">
            <a:off x="3721608" y="2203704"/>
            <a:ext cx="804672" cy="1362456"/>
          </a:xfrm>
          <a:prstGeom prst="line">
            <a:avLst/>
          </a:prstGeom>
          <a:ln w="19050">
            <a:solidFill>
              <a:srgbClr val="DC5A4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 flipV="1">
            <a:off x="3721608" y="3163824"/>
            <a:ext cx="804672" cy="402336"/>
          </a:xfrm>
          <a:prstGeom prst="line">
            <a:avLst/>
          </a:prstGeom>
          <a:ln w="19050">
            <a:solidFill>
              <a:srgbClr val="3D7A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3721608" y="3566160"/>
            <a:ext cx="804672" cy="557784"/>
          </a:xfrm>
          <a:prstGeom prst="line">
            <a:avLst/>
          </a:prstGeom>
          <a:ln w="19050">
            <a:solidFill>
              <a:srgbClr val="4D8B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3721608" y="3566160"/>
            <a:ext cx="804672" cy="1517904"/>
          </a:xfrm>
          <a:prstGeom prst="line">
            <a:avLst/>
          </a:prstGeom>
          <a:ln w="19050">
            <a:solidFill>
              <a:srgbClr val="1E6B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ARTIFACT AND CATALOG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The manifest is the handoff contract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444752"/>
            <a:ext cx="1920240" cy="292608"/>
          </a:xfrm>
          <a:prstGeom prst="roundRect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53896"/>
            <a:ext cx="192024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EXPORT MANIFEST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47088"/>
            <a:ext cx="4023360" cy="3584448"/>
          </a:xfrm>
          <a:prstGeom prst="roundRect">
            <a:avLst/>
          </a:prstGeom>
          <a:solidFill>
            <a:srgbClr val="122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0312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disk_count: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79" y="210312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468879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disks[0].index: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79" y="2468879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834639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disks[0].path: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26079" y="2834639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export-disk1.vmdk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20040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disks[0].capacity_bytes: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79" y="320040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42949672960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356616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disks[0].boot_candidate: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79" y="356616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true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393192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disks[1].index: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26079" y="393192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29768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disks[1].capacity_bytes: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26079" y="429768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2147483648000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66344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8CC9C9"/>
                </a:solidFill>
                <a:latin typeface="DejaVu Sans Mono"/>
              </a:defRPr>
            </a:pPr>
            <a:r>
              <a:t>source_mac_addresses: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926079" y="4663440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FFFFFF"/>
                </a:solidFill>
                <a:latin typeface="DejaVu Sans Mono"/>
              </a:defRPr>
            </a:pPr>
            <a:r>
              <a:t>[00:50:56:..]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5029200"/>
            <a:ext cx="356616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AFC4C6"/>
                </a:solidFill>
                <a:latin typeface="Noto Sans"/>
              </a:defRPr>
            </a:pPr>
            <a:r>
              <a:t>target-neutral  /  inspected before upload</a:t>
            </a:r>
          </a:p>
        </p:txBody>
      </p:sp>
      <p:sp>
        <p:nvSpPr>
          <p:cNvPr id="26" name="Chevron 25"/>
          <p:cNvSpPr/>
          <p:nvPr/>
        </p:nvSpPr>
        <p:spPr>
          <a:xfrm>
            <a:off x="4937760" y="3383280"/>
            <a:ext cx="420624" cy="50292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669280" y="1444752"/>
            <a:ext cx="1737360" cy="292608"/>
          </a:xfrm>
          <a:prstGeom prst="round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0" y="1453896"/>
            <a:ext cx="173736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CATALOG ENTRY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669280" y="1847088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870448" y="1947672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vm_name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0" y="1947672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the source VM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5669280" y="2359152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870448" y="2459736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snapshot + export copy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86800" y="2459736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clone on OVF route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669280" y="2871216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870448" y="2971800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target_platform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0" y="2971800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aws / azure / openstack / gcp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0" y="3383280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870448" y="3483864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artifact_type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86800" y="3483864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ova / qcow2 / vmdk / vhd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0" y="3895344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70448" y="3995928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artifact_manifest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86800" y="3995928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the manifest above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669280" y="4407408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870448" y="4507992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target result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686800" y="4507992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AMI, images, snapshots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669280" y="4919472"/>
            <a:ext cx="585216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870448" y="5020056"/>
            <a:ext cx="274320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07595C"/>
                </a:solidFill>
                <a:latin typeface="DejaVu Sans Mono"/>
              </a:defRPr>
            </a:pPr>
            <a:r>
              <a:t>status + migrated_at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686800" y="5020056"/>
            <a:ext cx="269748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evidence for launch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58368" y="5806440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Noto Sans"/>
              </a:defRPr>
            </a:pPr>
            <a:r>
              <a:t>One run ties the source, route, target, and result together in the migration catalog.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TARGET PATH: AWS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AWS: stage in S3, import to an AMI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17320"/>
            <a:ext cx="96012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C6A70"/>
                </a:solidFill>
                <a:latin typeface="Noto Sans"/>
              </a:defRPr>
            </a:pPr>
            <a:r>
              <a:t>The whole OVA is the import unit. VM Import builds the AMI with every disk attached.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173736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2359152"/>
            <a:ext cx="38404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D95D43"/>
                </a:solidFill>
                <a:latin typeface="Noto San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688336"/>
            <a:ext cx="13898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5C6A70"/>
                </a:solidFill>
                <a:latin typeface="Noto Sans"/>
              </a:defRPr>
            </a:pPr>
            <a:r>
              <a:t>STAGE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301752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s3 cp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3456432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C6A70"/>
                </a:solidFill>
                <a:latin typeface="Noto Sans"/>
              </a:defRPr>
            </a:pPr>
            <a:r>
              <a:t>multipart, resumable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3822191"/>
            <a:ext cx="1737360" cy="109728"/>
          </a:xfrm>
          <a:prstGeom prst="rect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Chevron 12"/>
          <p:cNvSpPr/>
          <p:nvPr/>
        </p:nvSpPr>
        <p:spPr>
          <a:xfrm>
            <a:off x="2505456" y="2834640"/>
            <a:ext cx="256032" cy="420624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871215" y="2194560"/>
            <a:ext cx="173736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35808" y="2359152"/>
            <a:ext cx="38404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E4AD3A"/>
                </a:solidFill>
                <a:latin typeface="Noto Sans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5808" y="2688336"/>
            <a:ext cx="13898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5C6A70"/>
                </a:solidFill>
                <a:latin typeface="Noto Sans"/>
              </a:defRPr>
            </a:pPr>
            <a:r>
              <a:t>IMPORT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35808" y="301752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import-image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35808" y="3456432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C6A70"/>
                </a:solidFill>
                <a:latin typeface="Noto Sans"/>
              </a:defRPr>
            </a:pPr>
            <a:r>
              <a:t>vmimport role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871215" y="3822191"/>
            <a:ext cx="1737360" cy="109728"/>
          </a:xfrm>
          <a:prstGeom prst="rect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Chevron 19"/>
          <p:cNvSpPr/>
          <p:nvPr/>
        </p:nvSpPr>
        <p:spPr>
          <a:xfrm>
            <a:off x="4718304" y="2834640"/>
            <a:ext cx="256032" cy="420624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084064" y="2194560"/>
            <a:ext cx="173736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48655" y="2359152"/>
            <a:ext cx="38404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3978A8"/>
                </a:solidFill>
                <a:latin typeface="Noto Sans"/>
              </a:defRPr>
            </a:pPr>
            <a: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48655" y="2688336"/>
            <a:ext cx="13898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5C6A70"/>
                </a:solidFill>
                <a:latin typeface="Noto Sans"/>
              </a:defRPr>
            </a:pPr>
            <a:r>
              <a:t>POLL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48655" y="301752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import task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48655" y="3456432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C6A70"/>
                </a:solidFill>
                <a:latin typeface="Noto Sans"/>
              </a:defRPr>
            </a:pPr>
            <a:r>
              <a:t>until completed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84064" y="3822191"/>
            <a:ext cx="1737360" cy="109728"/>
          </a:xfrm>
          <a:prstGeom prst="rect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Chevron 26"/>
          <p:cNvSpPr/>
          <p:nvPr/>
        </p:nvSpPr>
        <p:spPr>
          <a:xfrm>
            <a:off x="6931152" y="2834640"/>
            <a:ext cx="256032" cy="420624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296912" y="2194560"/>
            <a:ext cx="173736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61504" y="2359152"/>
            <a:ext cx="38404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087E82"/>
                </a:solidFill>
                <a:latin typeface="Noto Sans"/>
              </a:defRPr>
            </a:pPr>
            <a: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61504" y="2688336"/>
            <a:ext cx="13898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5C6A70"/>
                </a:solidFill>
                <a:latin typeface="Noto Sans"/>
              </a:defRPr>
            </a:pPr>
            <a:r>
              <a:t>TAG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61504" y="301752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Name tag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61504" y="3456432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C6A70"/>
                </a:solidFill>
                <a:latin typeface="Noto Sans"/>
              </a:defRPr>
            </a:pPr>
            <a:r>
              <a:t>AMI = vm_name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296912" y="3822191"/>
            <a:ext cx="1737360" cy="109728"/>
          </a:xfrm>
          <a:prstGeom prst="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Chevron 33"/>
          <p:cNvSpPr/>
          <p:nvPr/>
        </p:nvSpPr>
        <p:spPr>
          <a:xfrm>
            <a:off x="9144000" y="2834640"/>
            <a:ext cx="256032" cy="420624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509760" y="2194560"/>
            <a:ext cx="1737360" cy="17373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674352" y="2359152"/>
            <a:ext cx="384048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4D8766"/>
                </a:solidFill>
                <a:latin typeface="Noto Sans"/>
              </a:defRPr>
            </a:pPr>
            <a:r>
              <a:t>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74352" y="2688336"/>
            <a:ext cx="1389888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5C6A70"/>
                </a:solidFill>
                <a:latin typeface="Noto Sans"/>
              </a:defRPr>
            </a:pPr>
            <a:r>
              <a:t>RECORD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74352" y="3017520"/>
            <a:ext cx="1463040" cy="32918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catalog entry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74352" y="3456432"/>
            <a:ext cx="1463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0">
                <a:solidFill>
                  <a:srgbClr val="5C6A70"/>
                </a:solidFill>
                <a:latin typeface="Noto Sans"/>
              </a:defRPr>
            </a:pPr>
            <a:r>
              <a:t>region, AMI, task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509760" y="3822191"/>
            <a:ext cx="1737360" cy="109728"/>
          </a:xfrm>
          <a:prstGeom prst="rect">
            <a:avLst/>
          </a:prstGeom>
          <a:solidFill>
            <a:srgbClr val="4D8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658368" y="4434840"/>
            <a:ext cx="5257800" cy="1234440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14400" y="461772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D95D43"/>
                </a:solidFill>
                <a:latin typeface="Noto Sans"/>
              </a:defRPr>
            </a:pPr>
            <a:r>
              <a:t>ON FAILURE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14400" y="4937760"/>
            <a:ext cx="475488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7242A"/>
                </a:solidFill>
                <a:latin typeface="Noto Sans"/>
              </a:defRPr>
            </a:pPr>
            <a:r>
              <a:t>The unfinished import is cancelled; the staged OVA stays in S3 for a follow-up import without re-export.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217920" y="4434840"/>
            <a:ext cx="5303520" cy="1234440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473952" y="4617720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4D8766"/>
                </a:solidFill>
                <a:latin typeface="Noto Sans"/>
              </a:defRPr>
            </a:pPr>
            <a:r>
              <a:t>ON SUCCESS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73952" y="4937760"/>
            <a:ext cx="480060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50" b="0">
                <a:solidFill>
                  <a:srgbClr val="17242A"/>
                </a:solidFill>
                <a:latin typeface="Noto Sans"/>
              </a:defRPr>
            </a:pPr>
            <a:r>
              <a:t>The S3 object, clone, and snapshot are removed. The catalog keeps ami_id, aws_region, and import_task_id.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TARGET PATH: OPENSTACK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OpenStack: one Glance image per disk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17320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C6A70"/>
                </a:solidFill>
                <a:latin typeface="Noto Sans"/>
              </a:defRPr>
            </a:pPr>
            <a:r>
              <a:t>Each VMDK becomes its own QCOW2 and its own image. Conversion of the next disk overlaps the upload of this one.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96596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VMDK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1568" y="196596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QEMU-IMG CONVERT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44768" y="196596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QCOW2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87968" y="196596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GLANCE IMAGE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28600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39572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disk 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2697480"/>
            <a:ext cx="20116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E82"/>
                </a:solidFill>
                <a:latin typeface="Noto Sans"/>
              </a:defRPr>
            </a:pPr>
            <a:r>
              <a:t>boot candidate</a:t>
            </a:r>
          </a:p>
        </p:txBody>
      </p:sp>
      <p:sp>
        <p:nvSpPr>
          <p:cNvPr id="14" name="Chevron 13"/>
          <p:cNvSpPr/>
          <p:nvPr/>
        </p:nvSpPr>
        <p:spPr>
          <a:xfrm>
            <a:off x="3127248" y="245059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01568" y="2286000"/>
            <a:ext cx="2377440" cy="73152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01568" y="251460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87E82"/>
                </a:solidFill>
                <a:latin typeface="Noto Sans"/>
              </a:defRPr>
            </a:pPr>
            <a:r>
              <a:t>convert</a:t>
            </a:r>
          </a:p>
        </p:txBody>
      </p:sp>
      <p:sp>
        <p:nvSpPr>
          <p:cNvPr id="17" name="Chevron 16"/>
          <p:cNvSpPr/>
          <p:nvPr/>
        </p:nvSpPr>
        <p:spPr>
          <a:xfrm>
            <a:off x="5870448" y="245059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144768" y="228600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44768" y="251460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disk 0.qcow2</a:t>
            </a:r>
          </a:p>
        </p:txBody>
      </p:sp>
      <p:sp>
        <p:nvSpPr>
          <p:cNvPr id="20" name="Chevron 19"/>
          <p:cNvSpPr/>
          <p:nvPr/>
        </p:nvSpPr>
        <p:spPr>
          <a:xfrm>
            <a:off x="8613648" y="245059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87968" y="2286000"/>
            <a:ext cx="2651760" cy="73152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0" y="2395728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7242A"/>
                </a:solidFill>
                <a:latin typeface="DejaVu Sans Mono"/>
              </a:defRPr>
            </a:pPr>
            <a:r>
              <a:t>&lt;prefix&gt;-disk-0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52560" y="2697480"/>
            <a:ext cx="237744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E82"/>
                </a:solidFill>
                <a:latin typeface="Noto Sans"/>
              </a:defRPr>
            </a:pPr>
            <a:r>
              <a:t>hw_firmware_type set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58368" y="324612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1248" y="335584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disk 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" y="3657600"/>
            <a:ext cx="20116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data disk</a:t>
            </a:r>
          </a:p>
        </p:txBody>
      </p:sp>
      <p:sp>
        <p:nvSpPr>
          <p:cNvPr id="27" name="Chevron 26"/>
          <p:cNvSpPr/>
          <p:nvPr/>
        </p:nvSpPr>
        <p:spPr>
          <a:xfrm>
            <a:off x="3127248" y="341071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3401568" y="3246120"/>
            <a:ext cx="2377440" cy="7315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401568" y="347472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3978A8"/>
                </a:solidFill>
                <a:latin typeface="Noto Sans"/>
              </a:defRPr>
            </a:pPr>
            <a:r>
              <a:t>convert</a:t>
            </a:r>
          </a:p>
        </p:txBody>
      </p:sp>
      <p:sp>
        <p:nvSpPr>
          <p:cNvPr id="30" name="Chevron 29"/>
          <p:cNvSpPr/>
          <p:nvPr/>
        </p:nvSpPr>
        <p:spPr>
          <a:xfrm>
            <a:off x="5870448" y="341071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144768" y="324612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144768" y="347472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disk 1.qcow2</a:t>
            </a:r>
          </a:p>
        </p:txBody>
      </p:sp>
      <p:sp>
        <p:nvSpPr>
          <p:cNvPr id="33" name="Chevron 32"/>
          <p:cNvSpPr/>
          <p:nvPr/>
        </p:nvSpPr>
        <p:spPr>
          <a:xfrm>
            <a:off x="8613648" y="3410712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887968" y="3246120"/>
            <a:ext cx="2651760" cy="7315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52560" y="3355848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7242A"/>
                </a:solidFill>
                <a:latin typeface="DejaVu Sans Mono"/>
              </a:defRPr>
            </a:pPr>
            <a:r>
              <a:t>&lt;prefix&gt;-disk-1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052560" y="3657600"/>
            <a:ext cx="237744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Cinder volume at launch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58368" y="420624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8" y="4315968"/>
            <a:ext cx="201168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DejaVu Sans Mono"/>
              </a:defRPr>
            </a:pPr>
            <a:r>
              <a:t>disk 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41248" y="4617720"/>
            <a:ext cx="201168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data disk</a:t>
            </a:r>
          </a:p>
        </p:txBody>
      </p:sp>
      <p:sp>
        <p:nvSpPr>
          <p:cNvPr id="40" name="Chevron 39"/>
          <p:cNvSpPr/>
          <p:nvPr/>
        </p:nvSpPr>
        <p:spPr>
          <a:xfrm>
            <a:off x="3127248" y="4370831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3401568" y="4206240"/>
            <a:ext cx="2377440" cy="7315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401568" y="443484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3978A8"/>
                </a:solidFill>
                <a:latin typeface="Noto Sans"/>
              </a:defRPr>
            </a:pPr>
            <a:r>
              <a:t>convert</a:t>
            </a:r>
          </a:p>
        </p:txBody>
      </p:sp>
      <p:sp>
        <p:nvSpPr>
          <p:cNvPr id="43" name="Chevron 42"/>
          <p:cNvSpPr/>
          <p:nvPr/>
        </p:nvSpPr>
        <p:spPr>
          <a:xfrm>
            <a:off x="5870448" y="4370831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144768" y="4206240"/>
            <a:ext cx="2377440" cy="731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144768" y="4434840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DejaVu Sans Mono"/>
              </a:defRPr>
            </a:pPr>
            <a:r>
              <a:t>disk n.qcow2</a:t>
            </a:r>
          </a:p>
        </p:txBody>
      </p:sp>
      <p:sp>
        <p:nvSpPr>
          <p:cNvPr id="46" name="Chevron 45"/>
          <p:cNvSpPr/>
          <p:nvPr/>
        </p:nvSpPr>
        <p:spPr>
          <a:xfrm>
            <a:off x="8613648" y="4370831"/>
            <a:ext cx="274320" cy="402336"/>
          </a:xfrm>
          <a:prstGeom prst="chevron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8887968" y="4206240"/>
            <a:ext cx="2651760" cy="7315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9052560" y="4315968"/>
            <a:ext cx="23774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17242A"/>
                </a:solidFill>
                <a:latin typeface="DejaVu Sans Mono"/>
              </a:defRPr>
            </a:pPr>
            <a:r>
              <a:t>&lt;prefix&gt;-disk-n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52560" y="4617720"/>
            <a:ext cx="2377440" cy="237744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Cinder volume at launch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658368" y="5257800"/>
            <a:ext cx="52578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914400" y="5422392"/>
            <a:ext cx="475488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7242A"/>
                </a:solidFill>
                <a:latin typeface="Noto Sans"/>
              </a:defRPr>
            </a:pPr>
            <a:r>
              <a:t>Peak staging space is two QCOW2 files, never the whole set. Disks already in Glance are skipped on resume.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217920" y="5257800"/>
            <a:ext cx="530352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473952" y="5422392"/>
            <a:ext cx="480060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0">
                <a:solidFill>
                  <a:srgbClr val="17242A"/>
                </a:solidFill>
                <a:latin typeface="Noto Sans"/>
              </a:defRPr>
            </a:pPr>
            <a:r>
              <a:t>Launch uses image 0 and Cinder volumes; source MACs can be reused. Optional: bin/stage-v2v.sh prepares CentOS 7 static-IP guests for DHCP.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TARGET PATH: GCP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Google Cloud: Cloud Storage to Migrate to VMs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17320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C6A70"/>
                </a:solidFill>
                <a:latin typeface="Noto Sans"/>
              </a:defRPr>
            </a:pPr>
            <a:r>
              <a:t>Three phases: stage every VMDK, start every import, then wait. Total time is the slowest disk, not the sum.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65960"/>
            <a:ext cx="10881360" cy="1024128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12264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D95D43"/>
                </a:solidFill>
                <a:latin typeface="Noto Sans"/>
              </a:defRPr>
            </a:pPr>
            <a:r>
              <a:t>PHASE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50008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Stage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112264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gcloud storage cp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1760" y="2423160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VMDK -&gt; gs://bucket/prefix/disk-N.vmdk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240279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parallel chunks; existing objects reused on resume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172968"/>
            <a:ext cx="10881360" cy="1024128"/>
          </a:xfrm>
          <a:prstGeom prst="roundRect">
            <a:avLst/>
          </a:prstGeom>
          <a:solidFill>
            <a:srgbClr val="F4EB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319272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E4AD3A"/>
                </a:solidFill>
                <a:latin typeface="Noto Sans"/>
              </a:defRPr>
            </a:pPr>
            <a:r>
              <a:t>PHASE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557015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Start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319272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gcloud migration vms image-imports create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3630168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one job per disk, all started before waiting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3447287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boot disk: OS adaptation; data disks: --skip-os-adaptation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379976"/>
            <a:ext cx="10881360" cy="1024128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526280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4D8766"/>
                </a:solidFill>
                <a:latin typeface="Noto Sans"/>
              </a:defRPr>
            </a:pPr>
            <a:r>
              <a:t>PHASE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764024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Finish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1760" y="4526280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poll each job, record selfLink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51760" y="4837176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Compute Engine image per disk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4654296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import resources removed when done; failures show service diagnostics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5669280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4D8766"/>
                </a:solidFill>
                <a:latin typeface="Noto Sans"/>
              </a:defRPr>
            </a:pPr>
            <a:r>
              <a:t>Launch creates the instance from the boot image and attaches persistent disks built from the data images.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TARGET PATH: AZURE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Azure: Fixed VHD to image and snapshots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417320"/>
            <a:ext cx="105156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0">
                <a:solidFill>
                  <a:srgbClr val="5C6A70"/>
                </a:solidFill>
                <a:latin typeface="Noto Sans"/>
              </a:defRPr>
            </a:pPr>
            <a:r>
              <a:t>Convert each VMDK, stage a page blob, then register a native Azure artifact per disk.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1965960"/>
            <a:ext cx="10881360" cy="1024128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2112264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D95D43"/>
                </a:solidFill>
                <a:latin typeface="Noto Sans"/>
              </a:defRPr>
            </a:pPr>
            <a:r>
              <a:t>PHASE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50008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Convert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51760" y="2112264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qemu-img convert -O vpc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51760" y="2423160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VMDK -&gt; Fixed VHD (sparse file)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2240279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virtual size checked before upload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3172968"/>
            <a:ext cx="10881360" cy="1024128"/>
          </a:xfrm>
          <a:prstGeom prst="roundRect">
            <a:avLst/>
          </a:prstGeom>
          <a:solidFill>
            <a:srgbClr val="F4EB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3319272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E4AD3A"/>
                </a:solidFill>
                <a:latin typeface="Noto Sans"/>
              </a:defRPr>
            </a:pPr>
            <a:r>
              <a:t>PHASE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3557015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Upload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51760" y="3319272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Azure page-blob upload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51760" y="3630168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VHD -&gt; same-region Blob Storage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0" y="3447287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zero pages skipped; resume reuses blobs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58368" y="4379976"/>
            <a:ext cx="10881360" cy="1024128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526280"/>
            <a:ext cx="100584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4D8766"/>
                </a:solidFill>
                <a:latin typeface="Noto Sans"/>
              </a:defRPr>
            </a:pPr>
            <a:r>
              <a:t>PHASE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764024"/>
            <a:ext cx="14630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17242A"/>
                </a:solidFill>
                <a:latin typeface="Noto Sans"/>
              </a:defRPr>
            </a:pPr>
            <a:r>
              <a:t>Register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651760" y="4526280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1">
                <a:solidFill>
                  <a:srgbClr val="17242A"/>
                </a:solidFill>
                <a:latin typeface="DejaVu Sans Mono"/>
              </a:defRPr>
            </a:pPr>
            <a:r>
              <a:t>managed image + snapshots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51760" y="4837176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disk 0 boots; later disks are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15200" y="4654296"/>
            <a:ext cx="402336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17242A"/>
                </a:solidFill>
                <a:latin typeface="Noto Sans"/>
              </a:defRPr>
            </a:pPr>
            <a:r>
              <a:t>Hyper-V generation follows BIOS / UEFI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5669280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4D8766"/>
                </a:solidFill>
                <a:latin typeface="Noto Sans"/>
              </a:defRPr>
            </a:pPr>
            <a:r>
              <a:t>Launch creates an OS disk from the boot image and managed disks from data snapshots.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AZURE SOURCE ROUTES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Datastore-direct skips clone and OVF export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81328"/>
            <a:ext cx="5577840" cy="420624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737360"/>
            <a:ext cx="1554480" cy="292608"/>
          </a:xfrm>
          <a:prstGeom prst="round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746504"/>
            <a:ext cx="155448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STANDARD OVF ROUTE</a:t>
            </a:r>
          </a:p>
        </p:txBody>
      </p:sp>
      <p:sp>
        <p:nvSpPr>
          <p:cNvPr id="9" name="Oval 8"/>
          <p:cNvSpPr/>
          <p:nvPr/>
        </p:nvSpPr>
        <p:spPr>
          <a:xfrm>
            <a:off x="960120" y="2286000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2359152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33172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snapshot and clone the source</a:t>
            </a:r>
          </a:p>
        </p:txBody>
      </p:sp>
      <p:sp>
        <p:nvSpPr>
          <p:cNvPr id="12" name="Oval 11"/>
          <p:cNvSpPr/>
          <p:nvPr/>
        </p:nvSpPr>
        <p:spPr>
          <a:xfrm>
            <a:off x="960120" y="3035808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3108960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081527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export OVF and inspect disks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" y="3785615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858768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83133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convert VMDK to Fixed VHD</a:t>
            </a:r>
          </a:p>
        </p:txBody>
      </p:sp>
      <p:sp>
        <p:nvSpPr>
          <p:cNvPr id="18" name="Oval 17"/>
          <p:cNvSpPr/>
          <p:nvPr/>
        </p:nvSpPr>
        <p:spPr>
          <a:xfrm>
            <a:off x="960120" y="4535423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4608575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58114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import and record Azure artifacts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230368"/>
            <a:ext cx="51206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7595C"/>
                </a:solidFill>
                <a:latin typeface="Noto Sans"/>
              </a:defRPr>
            </a:pPr>
            <a:r>
              <a:t>disposable clone is removed</a:t>
            </a:r>
          </a:p>
        </p:txBody>
      </p:sp>
      <p:sp>
        <p:nvSpPr>
          <p:cNvPr id="22" name="Chevron 21"/>
          <p:cNvSpPr/>
          <p:nvPr/>
        </p:nvSpPr>
        <p:spPr>
          <a:xfrm>
            <a:off x="6382512" y="3291840"/>
            <a:ext cx="457200" cy="54864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995160" y="1481328"/>
            <a:ext cx="4526280" cy="420624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51192" y="1737360"/>
            <a:ext cx="1463040" cy="292608"/>
          </a:xfrm>
          <a:prstGeom prst="roundRect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51192" y="1746504"/>
            <a:ext cx="146304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DATASTORE DIRECT</a:t>
            </a:r>
          </a:p>
        </p:txBody>
      </p:sp>
      <p:sp>
        <p:nvSpPr>
          <p:cNvPr id="26" name="Oval 25"/>
          <p:cNvSpPr/>
          <p:nvPr/>
        </p:nvSpPr>
        <p:spPr>
          <a:xfrm>
            <a:off x="7269480" y="2432303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88936" y="2331720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quiesced source snapshot</a:t>
            </a:r>
          </a:p>
        </p:txBody>
      </p:sp>
      <p:sp>
        <p:nvSpPr>
          <p:cNvPr id="28" name="Oval 27"/>
          <p:cNvSpPr/>
          <p:nvPr/>
        </p:nvSpPr>
        <p:spPr>
          <a:xfrm>
            <a:off x="7269480" y="307238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88936" y="2971800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VDDK / nbdkit streams each disk</a:t>
            </a:r>
          </a:p>
        </p:txBody>
      </p:sp>
      <p:sp>
        <p:nvSpPr>
          <p:cNvPr id="30" name="Oval 29"/>
          <p:cNvSpPr/>
          <p:nvPr/>
        </p:nvSpPr>
        <p:spPr>
          <a:xfrm>
            <a:off x="7269480" y="3712463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88936" y="3611879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qemu-img writes Fixed VHD</a:t>
            </a:r>
          </a:p>
        </p:txBody>
      </p:sp>
      <p:sp>
        <p:nvSpPr>
          <p:cNvPr id="32" name="Oval 31"/>
          <p:cNvSpPr/>
          <p:nvPr/>
        </p:nvSpPr>
        <p:spPr>
          <a:xfrm>
            <a:off x="7269480" y="435254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88936" y="4251959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same Azure import and catalog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51192" y="5230368"/>
            <a:ext cx="40233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3978A8"/>
                </a:solidFill>
                <a:latin typeface="Noto Sans"/>
              </a:defRPr>
            </a:pPr>
            <a:r>
              <a:t>resume or discard by run ID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5870448"/>
            <a:ext cx="1088136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Both routes publish a boot image and data snapshots; a failed direct run keeps its snapshot for resume.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TWO-STEP DELIVERY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Migration and launch are separate decisions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81328"/>
            <a:ext cx="5577840" cy="420624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14400" y="1737360"/>
            <a:ext cx="1554480" cy="292608"/>
          </a:xfrm>
          <a:prstGeom prst="roundRect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1746504"/>
            <a:ext cx="155448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MIGRATE</a:t>
            </a:r>
          </a:p>
        </p:txBody>
      </p:sp>
      <p:sp>
        <p:nvSpPr>
          <p:cNvPr id="9" name="Oval 8"/>
          <p:cNvSpPr/>
          <p:nvPr/>
        </p:nvSpPr>
        <p:spPr>
          <a:xfrm>
            <a:off x="960120" y="2286000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2359152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2331720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snapshot; clone on OVF route</a:t>
            </a:r>
          </a:p>
        </p:txBody>
      </p:sp>
      <p:sp>
        <p:nvSpPr>
          <p:cNvPr id="12" name="Oval 11"/>
          <p:cNvSpPr/>
          <p:nvPr/>
        </p:nvSpPr>
        <p:spPr>
          <a:xfrm>
            <a:off x="960120" y="3035808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3108960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3081527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export or stream; import and poll</a:t>
            </a:r>
          </a:p>
        </p:txBody>
      </p:sp>
      <p:sp>
        <p:nvSpPr>
          <p:cNvPr id="15" name="Oval 14"/>
          <p:cNvSpPr/>
          <p:nvPr/>
        </p:nvSpPr>
        <p:spPr>
          <a:xfrm>
            <a:off x="960120" y="3785615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858768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54480" y="3831336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record the result in the catalog</a:t>
            </a:r>
          </a:p>
        </p:txBody>
      </p:sp>
      <p:sp>
        <p:nvSpPr>
          <p:cNvPr id="18" name="Oval 17"/>
          <p:cNvSpPr/>
          <p:nvPr/>
        </p:nvSpPr>
        <p:spPr>
          <a:xfrm>
            <a:off x="960120" y="4535423"/>
            <a:ext cx="402336" cy="402336"/>
          </a:xfrm>
          <a:prstGeom prst="ellipse">
            <a:avLst/>
          </a:prstGeom>
          <a:solidFill>
            <a:srgbClr val="08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4608575"/>
            <a:ext cx="402336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FFFFFF"/>
                </a:solidFill>
                <a:latin typeface="Noto Sans"/>
              </a:defRPr>
            </a:pPr>
            <a: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581144"/>
            <a:ext cx="457200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clean up route-specific staging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230368"/>
            <a:ext cx="512064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07595C"/>
                </a:solidFill>
                <a:latin typeface="Noto Sans"/>
              </a:defRPr>
            </a:pPr>
            <a:r>
              <a:t>produces a cloud-native image set</a:t>
            </a:r>
          </a:p>
        </p:txBody>
      </p:sp>
      <p:sp>
        <p:nvSpPr>
          <p:cNvPr id="22" name="Chevron 21"/>
          <p:cNvSpPr/>
          <p:nvPr/>
        </p:nvSpPr>
        <p:spPr>
          <a:xfrm>
            <a:off x="6382512" y="3291840"/>
            <a:ext cx="457200" cy="54864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995160" y="1481328"/>
            <a:ext cx="4526280" cy="420624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51192" y="1737360"/>
            <a:ext cx="1463040" cy="292608"/>
          </a:xfrm>
          <a:prstGeom prst="roundRect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251192" y="1746504"/>
            <a:ext cx="146304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LAUNCH</a:t>
            </a:r>
          </a:p>
        </p:txBody>
      </p:sp>
      <p:sp>
        <p:nvSpPr>
          <p:cNvPr id="26" name="Oval 25"/>
          <p:cNvSpPr/>
          <p:nvPr/>
        </p:nvSpPr>
        <p:spPr>
          <a:xfrm>
            <a:off x="7269480" y="2432303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88936" y="2331720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reads the newest completed entry</a:t>
            </a:r>
          </a:p>
        </p:txBody>
      </p:sp>
      <p:sp>
        <p:nvSpPr>
          <p:cNvPr id="28" name="Oval 27"/>
          <p:cNvSpPr/>
          <p:nvPr/>
        </p:nvSpPr>
        <p:spPr>
          <a:xfrm>
            <a:off x="7269480" y="307238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88936" y="2971800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or explicit target artifact IDs</a:t>
            </a:r>
          </a:p>
        </p:txBody>
      </p:sp>
      <p:sp>
        <p:nvSpPr>
          <p:cNvPr id="30" name="Oval 29"/>
          <p:cNvSpPr/>
          <p:nvPr/>
        </p:nvSpPr>
        <p:spPr>
          <a:xfrm>
            <a:off x="7269480" y="3712463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88936" y="3611879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creates instance + data disks</a:t>
            </a:r>
          </a:p>
        </p:txBody>
      </p:sp>
      <p:sp>
        <p:nvSpPr>
          <p:cNvPr id="32" name="Oval 31"/>
          <p:cNvSpPr/>
          <p:nvPr/>
        </p:nvSpPr>
        <p:spPr>
          <a:xfrm>
            <a:off x="7269480" y="435254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88936" y="4251959"/>
            <a:ext cx="380390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0">
                <a:solidFill>
                  <a:srgbClr val="17242A"/>
                </a:solidFill>
                <a:latin typeface="Noto Sans"/>
              </a:defRPr>
            </a:pPr>
            <a:r>
              <a:t>records a deployment entry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51192" y="5230368"/>
            <a:ext cx="40233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200" b="1">
                <a:solidFill>
                  <a:srgbClr val="3978A8"/>
                </a:solidFill>
                <a:latin typeface="Noto Sans"/>
              </a:defRPr>
            </a:pPr>
            <a:r>
              <a:t>runs when someone decides it should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5870448"/>
            <a:ext cx="1088136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Migration and launch can be rerun independently; recovery is target-specific.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REPOSITORY SHAPE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Thin entry points over shared tasks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81328"/>
            <a:ext cx="26060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" y="1664208"/>
            <a:ext cx="2606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D95D43"/>
                </a:solidFill>
                <a:latin typeface="DejaVu Sans Mono"/>
              </a:defRPr>
            </a:pPr>
            <a:r>
              <a:t>migrate-aws-vm.yml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2414015" y="2121408"/>
            <a:ext cx="0" cy="347472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6144768" y="1481328"/>
            <a:ext cx="26060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44768" y="1664208"/>
            <a:ext cx="2606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3978A8"/>
                </a:solidFill>
                <a:latin typeface="DejaVu Sans Mono"/>
              </a:defRPr>
            </a:pPr>
            <a:r>
              <a:t>migrate-openstack-vm.yml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071616" y="2121408"/>
            <a:ext cx="0" cy="347472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887968" y="1481328"/>
            <a:ext cx="26060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87968" y="1664208"/>
            <a:ext cx="2606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4D8766"/>
                </a:solidFill>
                <a:latin typeface="DejaVu Sans Mono"/>
              </a:defRPr>
            </a:pPr>
            <a:r>
              <a:t>migrate-gcp-vm.yml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729216" y="2121408"/>
            <a:ext cx="0" cy="347472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658368" y="2468880"/>
            <a:ext cx="10835640" cy="1417320"/>
          </a:xfrm>
          <a:prstGeom prst="roundRect">
            <a:avLst/>
          </a:prstGeom>
          <a:solidFill>
            <a:srgbClr val="122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2633472"/>
            <a:ext cx="3657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EB5BA"/>
                </a:solidFill>
                <a:latin typeface="DejaVu Sans Mono"/>
              </a:defRPr>
            </a:pPr>
            <a:r>
              <a:t>TASKS/MIGRATION/COMMON/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preflight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423160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423160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select-vcenter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31920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931920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export / stream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40679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440679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load-manifest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949440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949440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resume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58200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append-catalog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966959" y="3017520"/>
            <a:ext cx="1371600" cy="566928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966959" y="3172968"/>
            <a:ext cx="13716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DejaVu Sans Mono"/>
              </a:defRPr>
            </a:pPr>
            <a:r>
              <a:t>cleanup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2414015" y="3886200"/>
            <a:ext cx="0" cy="320040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58368" y="4206240"/>
            <a:ext cx="2606040" cy="1645920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86968" y="4343400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DejaVu Sans Mono"/>
              </a:defRPr>
            </a:pPr>
            <a:r>
              <a:t>AWS/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" y="464515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preflight / initialize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578608" y="464515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86968" y="501091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import / catalog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578608" y="501091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86968" y="537667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cleanup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6071616" y="3886200"/>
            <a:ext cx="0" cy="320040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144768" y="4206240"/>
            <a:ext cx="2606040" cy="16459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373368" y="4343400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DejaVu Sans Mono"/>
              </a:defRPr>
            </a:pPr>
            <a:r>
              <a:t>OPENSTACK/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373368" y="464515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preflight / initialize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36208" y="464515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73368" y="501091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import / catalog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236208" y="501091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373368" y="537667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cleanup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9729216" y="3886200"/>
            <a:ext cx="0" cy="320040"/>
          </a:xfrm>
          <a:prstGeom prst="line">
            <a:avLst/>
          </a:prstGeom>
          <a:ln w="25400">
            <a:solidFill>
              <a:srgbClr val="CAD2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ounded Rectangle 47"/>
          <p:cNvSpPr/>
          <p:nvPr/>
        </p:nvSpPr>
        <p:spPr>
          <a:xfrm>
            <a:off x="8887968" y="4206240"/>
            <a:ext cx="2606040" cy="1645920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9116568" y="4343400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D8766"/>
                </a:solidFill>
                <a:latin typeface="DejaVu Sans Mono"/>
              </a:defRPr>
            </a:pPr>
            <a:r>
              <a:t>GCP/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116568" y="464515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preflight / initialize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893808" y="464515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116568" y="501091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import / catalog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93808" y="501091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116568" y="537667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cleanup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58368" y="5989320"/>
            <a:ext cx="108813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Noto Sans"/>
              </a:defRPr>
            </a:pPr>
            <a:r>
              <a:t>Four targets share source tasks; Azure and OpenStack also have direct-stream entry points.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11</a:t>
            </a:r>
          </a:p>
        </p:txBody>
      </p:sp>
      <p:sp>
        <p:nvSpPr>
          <p:cNvPr id="58" name="Azure entry 10"/>
          <p:cNvSpPr/>
          <p:nvPr/>
        </p:nvSpPr>
        <p:spPr>
          <a:xfrm>
            <a:off x="3401568" y="1481328"/>
            <a:ext cx="260604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Azure entry 11"/>
          <p:cNvSpPr txBox="1"/>
          <p:nvPr/>
        </p:nvSpPr>
        <p:spPr>
          <a:xfrm>
            <a:off x="3401568" y="1664208"/>
            <a:ext cx="26060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4D8766"/>
                </a:solidFill>
                <a:latin typeface="DejaVu Sans Mono"/>
              </a:defRPr>
            </a:pPr>
            <a:r>
              <a:t>migrate-azure-vm.yml</a:t>
            </a:r>
          </a:p>
        </p:txBody>
      </p:sp>
      <p:sp>
        <p:nvSpPr>
          <p:cNvPr id="60" name="Azure tasks 46"/>
          <p:cNvSpPr/>
          <p:nvPr/>
        </p:nvSpPr>
        <p:spPr>
          <a:xfrm>
            <a:off x="3401568" y="4206240"/>
            <a:ext cx="2606040" cy="1645920"/>
          </a:xfrm>
          <a:prstGeom prst="roundRect">
            <a:avLst/>
          </a:prstGeom>
          <a:solidFill>
            <a:srgbClr val="DEED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Azure tasks 47"/>
          <p:cNvSpPr txBox="1"/>
          <p:nvPr/>
        </p:nvSpPr>
        <p:spPr>
          <a:xfrm>
            <a:off x="3630168" y="4343400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D8766"/>
                </a:solidFill>
                <a:latin typeface="DejaVu Sans Mono"/>
              </a:defRPr>
            </a:pPr>
            <a:r>
              <a:rPr>
                <a:solidFill>
                  <a:srgbClr val="1E6BA4"/>
                </a:solidFill>
              </a:rPr>
              <a:t>AZURE/</a:t>
            </a:r>
          </a:p>
        </p:txBody>
      </p:sp>
      <p:sp>
        <p:nvSpPr>
          <p:cNvPr id="62" name="Azure tasks 48"/>
          <p:cNvSpPr txBox="1"/>
          <p:nvPr/>
        </p:nvSpPr>
        <p:spPr>
          <a:xfrm>
            <a:off x="3630168" y="464515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preflight / initialize</a:t>
            </a:r>
          </a:p>
        </p:txBody>
      </p:sp>
      <p:sp>
        <p:nvSpPr>
          <p:cNvPr id="63" name="Azure tasks 49"/>
          <p:cNvSpPr txBox="1"/>
          <p:nvPr/>
        </p:nvSpPr>
        <p:spPr>
          <a:xfrm>
            <a:off x="9893808" y="464515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64" name="Azure tasks 50"/>
          <p:cNvSpPr txBox="1"/>
          <p:nvPr/>
        </p:nvSpPr>
        <p:spPr>
          <a:xfrm>
            <a:off x="3630168" y="501091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import / catalog</a:t>
            </a:r>
          </a:p>
        </p:txBody>
      </p:sp>
      <p:sp>
        <p:nvSpPr>
          <p:cNvPr id="65" name="Azure tasks 51"/>
          <p:cNvSpPr txBox="1"/>
          <p:nvPr/>
        </p:nvSpPr>
        <p:spPr>
          <a:xfrm>
            <a:off x="9893808" y="5010912"/>
            <a:ext cx="1645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66" name="Azure tasks 52"/>
          <p:cNvSpPr txBox="1"/>
          <p:nvPr/>
        </p:nvSpPr>
        <p:spPr>
          <a:xfrm>
            <a:off x="3630168" y="5376672"/>
            <a:ext cx="214884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17242A"/>
                </a:solidFill>
                <a:latin typeface="DejaVu Sans Mono"/>
              </a:defRPr>
            </a:pPr>
            <a:r>
              <a:t>cleanup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MULTI-DISK GUESTS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Disk intent survives the crossing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40080" y="1444752"/>
            <a:ext cx="1737360" cy="292608"/>
          </a:xfrm>
          <a:prstGeom prst="roundRect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53896"/>
            <a:ext cx="1737360" cy="25603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FFFFFF"/>
                </a:solidFill>
                <a:latin typeface="Noto Sans"/>
              </a:defRPr>
            </a:pPr>
            <a:r>
              <a:t>VSPHERE GUEST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47088"/>
            <a:ext cx="3017520" cy="3611880"/>
          </a:xfrm>
          <a:prstGeom prst="roundRect">
            <a:avLst/>
          </a:prstGeom>
          <a:solidFill>
            <a:srgbClr val="122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14400" y="2103120"/>
            <a:ext cx="2468880" cy="822960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212848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DejaVu Sans Mono"/>
              </a:defRPr>
            </a:pPr>
            <a:r>
              <a:t>disk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4560" y="2231136"/>
            <a:ext cx="1051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8CC9C9"/>
                </a:solidFill>
                <a:latin typeface="DejaVu Sans Mono"/>
              </a:defRPr>
            </a:pPr>
            <a:r>
              <a:t>40 GB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256032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AFC4C6"/>
                </a:solidFill>
                <a:latin typeface="Noto Sans"/>
              </a:defRPr>
            </a:pPr>
            <a:r>
              <a:t>boot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154679"/>
            <a:ext cx="2468880" cy="822960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264408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DejaVu Sans Mono"/>
              </a:defRPr>
            </a:pPr>
            <a:r>
              <a:t>disk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94560" y="3282696"/>
            <a:ext cx="1051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8CC9C9"/>
                </a:solidFill>
                <a:latin typeface="DejaVu Sans Mono"/>
              </a:defRPr>
            </a:pPr>
            <a:r>
              <a:t>2 TB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611879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AFC4C6"/>
                </a:solidFill>
                <a:latin typeface="Noto Sans"/>
              </a:defRPr>
            </a:pPr>
            <a:r>
              <a:t>data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4206240"/>
            <a:ext cx="2468880" cy="822960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97280" y="4315968"/>
            <a:ext cx="12801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FFFFFF"/>
                </a:solidFill>
                <a:latin typeface="DejaVu Sans Mono"/>
              </a:defRPr>
            </a:pPr>
            <a:r>
              <a:t>disk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94560" y="4334255"/>
            <a:ext cx="1051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8CC9C9"/>
                </a:solidFill>
                <a:latin typeface="DejaVu Sans Mono"/>
              </a:defRPr>
            </a:pPr>
            <a:r>
              <a:t>500 GB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" y="4663440"/>
            <a:ext cx="21031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AFC4C6"/>
                </a:solidFill>
                <a:latin typeface="Noto Sans"/>
              </a:defRPr>
            </a:pPr>
            <a:r>
              <a:t>data</a:t>
            </a:r>
          </a:p>
        </p:txBody>
      </p:sp>
      <p:sp>
        <p:nvSpPr>
          <p:cNvPr id="21" name="Chevron 20"/>
          <p:cNvSpPr/>
          <p:nvPr/>
        </p:nvSpPr>
        <p:spPr>
          <a:xfrm>
            <a:off x="3886200" y="3401568"/>
            <a:ext cx="420624" cy="502920"/>
          </a:xfrm>
          <a:prstGeom prst="chevron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75887" y="3977639"/>
            <a:ext cx="868680" cy="5486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manifest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index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663440" y="1773936"/>
            <a:ext cx="6858000" cy="877824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919472" y="1883664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D95D43"/>
                </a:solidFill>
                <a:latin typeface="Noto Sans"/>
              </a:defRPr>
            </a:pPr>
            <a:r>
              <a:t>AWS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66560" y="1883664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Noto Sans"/>
              </a:defRPr>
            </a:pPr>
            <a:r>
              <a:t>one AMI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66560" y="2231136"/>
            <a:ext cx="457200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all three disks as block device mappings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663440" y="2798064"/>
            <a:ext cx="6858000" cy="877824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919472" y="2907792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3978A8"/>
                </a:solidFill>
                <a:latin typeface="Noto Sans"/>
              </a:defRPr>
            </a:pPr>
            <a:r>
              <a:t>OpenStack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6560" y="2907792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Noto Sans"/>
              </a:defRPr>
            </a:pPr>
            <a:r>
              <a:t>image 0 boots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766560" y="3255264"/>
            <a:ext cx="457200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images 1, 2 become Cinder volumes sized from capacity_bytes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663440" y="3822191"/>
            <a:ext cx="6858000" cy="877824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919472" y="3931920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4D8766"/>
                </a:solidFill>
                <a:latin typeface="Noto Sans"/>
              </a:defRPr>
            </a:pPr>
            <a:r>
              <a:t>Google Cloud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66560" y="3931920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Noto Sans"/>
              </a:defRPr>
            </a:pPr>
            <a:r>
              <a:t>image 0 adapted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766560" y="4279392"/>
            <a:ext cx="457200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images 1, 2 become attached persistent disks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8368" y="5806440"/>
            <a:ext cx="10881360" cy="45720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17242A"/>
                </a:solidFill>
                <a:latin typeface="Noto Sans"/>
              </a:defRPr>
            </a:pPr>
            <a:r>
              <a:t>A boot disk plus separately managed data disks, not one opaque blob.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12</a:t>
            </a:r>
          </a:p>
        </p:txBody>
      </p:sp>
      <p:sp>
        <p:nvSpPr>
          <p:cNvPr id="38" name="Azure disk 29"/>
          <p:cNvSpPr/>
          <p:nvPr/>
        </p:nvSpPr>
        <p:spPr>
          <a:xfrm>
            <a:off x="4663440" y="4846320"/>
            <a:ext cx="6858000" cy="877824"/>
          </a:xfrm>
          <a:prstGeom prst="roundRect">
            <a:avLst/>
          </a:prstGeom>
          <a:solidFill>
            <a:srgbClr val="DEED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Azure disk 30"/>
          <p:cNvSpPr txBox="1"/>
          <p:nvPr/>
        </p:nvSpPr>
        <p:spPr>
          <a:xfrm>
            <a:off x="4919472" y="4956048"/>
            <a:ext cx="1828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500" b="1">
                <a:solidFill>
                  <a:srgbClr val="4D8766"/>
                </a:solidFill>
                <a:latin typeface="Noto Sans"/>
              </a:defRPr>
            </a:pPr>
            <a:r>
              <a:rPr>
                <a:solidFill>
                  <a:srgbClr val="1E6BA4"/>
                </a:solidFill>
              </a:rPr>
              <a:t>Azure</a:t>
            </a:r>
          </a:p>
        </p:txBody>
      </p:sp>
      <p:sp>
        <p:nvSpPr>
          <p:cNvPr id="40" name="Azure disk 31"/>
          <p:cNvSpPr txBox="1"/>
          <p:nvPr/>
        </p:nvSpPr>
        <p:spPr>
          <a:xfrm>
            <a:off x="6766560" y="4956048"/>
            <a:ext cx="45720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17242A"/>
                </a:solidFill>
                <a:latin typeface="Noto Sans"/>
              </a:defRPr>
            </a:pPr>
            <a:r>
              <a:t>disk 0 -&gt; managed image</a:t>
            </a:r>
          </a:p>
        </p:txBody>
      </p:sp>
      <p:sp>
        <p:nvSpPr>
          <p:cNvPr id="41" name="Azure disk 32"/>
          <p:cNvSpPr txBox="1"/>
          <p:nvPr/>
        </p:nvSpPr>
        <p:spPr>
          <a:xfrm>
            <a:off x="6766560" y="5303520"/>
            <a:ext cx="4572000" cy="3474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0">
                <a:solidFill>
                  <a:srgbClr val="5C6A70"/>
                </a:solidFill>
                <a:latin typeface="Noto Sans"/>
              </a:defRPr>
            </a:pPr>
            <a:r>
              <a:t>data snapshots -&gt; managed disks at launch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OPERATOR EXPERIENCE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A small command surface over cloud complexity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81328"/>
            <a:ext cx="2606040" cy="2331720"/>
          </a:xfrm>
          <a:prstGeom prst="roundRect">
            <a:avLst/>
          </a:prstGeom>
          <a:solidFill>
            <a:srgbClr val="DDED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9536" y="1664208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E82"/>
                </a:solidFill>
                <a:latin typeface="Noto Sans"/>
              </a:defRPr>
            </a:pPr>
            <a:r>
              <a:t>MIGRATE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05740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migrate-aws-vm.sh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9536" y="256032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migrate-openstack-vm.sh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9536" y="306324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migrate-gcp-vm.sh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1568" y="1481328"/>
            <a:ext cx="2606040" cy="23317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02736" y="1664208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LAUNCH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02736" y="205740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launch-*-instance.sh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2736" y="256032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launch-*-dialog.sh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2736" y="306324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vm_name or explicit ID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44768" y="1481328"/>
            <a:ext cx="2606040" cy="2331720"/>
          </a:xfrm>
          <a:prstGeom prst="roundRect">
            <a:avLst/>
          </a:prstGeom>
          <a:solidFill>
            <a:srgbClr val="F4EB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45936" y="1664208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E4AD3A"/>
                </a:solidFill>
                <a:latin typeface="Noto Sans"/>
              </a:defRPr>
            </a:pPr>
            <a:r>
              <a:t>INSPECT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205740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inspect-ova.py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5936" y="256032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lookup-migration-*.py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45936" y="306324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-e resume_run_id=&lt;id&gt;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887968" y="1481328"/>
            <a:ext cx="2606040" cy="2331720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89136" y="1664208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D8766"/>
                </a:solidFill>
                <a:latin typeface="Noto Sans"/>
              </a:defRPr>
            </a:pPr>
            <a:r>
              <a:t>CATALOG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089136" y="205740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append-*-catalog.py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89136" y="256032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reconcile-catalog-*.py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89136" y="3063240"/>
            <a:ext cx="2286000" cy="4114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--dry-run / --force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8368" y="4069080"/>
            <a:ext cx="352044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86968" y="4224528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087E82"/>
                </a:solidFill>
                <a:latin typeface="Noto Sans"/>
              </a:defRPr>
            </a:pPr>
            <a:r>
              <a:t>Vaults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6968" y="4526280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vsphere, aws, azure, os, gcp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6968" y="4864608"/>
            <a:ext cx="310896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5C6A70"/>
                </a:solidFill>
                <a:latin typeface="Noto Sans"/>
              </a:defRPr>
            </a:pPr>
            <a:r>
              <a:t>edit-vault.sh; multi-vCenter and multi-project keys in one file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15968" y="4069080"/>
            <a:ext cx="352044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44568" y="4224528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3978A8"/>
                </a:solidFill>
                <a:latin typeface="Noto Sans"/>
              </a:defRPr>
            </a:pPr>
            <a:r>
              <a:t>Requirements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4568" y="4526280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requirements.yml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44568" y="4864608"/>
            <a:ext cx="310896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5C6A70"/>
                </a:solidFill>
                <a:latin typeface="Noto Sans"/>
              </a:defRPr>
            </a:pPr>
            <a:r>
              <a:t>pinned collections; validated ovftool 5.1.0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973568" y="4069080"/>
            <a:ext cx="3520440" cy="1600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AD2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202168" y="4224528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4D8766"/>
                </a:solidFill>
                <a:latin typeface="Noto Sans"/>
              </a:defRPr>
            </a:pPr>
            <a:r>
              <a:t>Wrappers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02168" y="4526280"/>
            <a:ext cx="31089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bin/*.sh over run-playbook.sh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02168" y="4864608"/>
            <a:ext cx="3108960" cy="7315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0">
                <a:solidFill>
                  <a:srgbClr val="5C6A70"/>
                </a:solidFill>
                <a:latin typeface="Noto Sans"/>
              </a:defRPr>
            </a:pPr>
            <a:r>
              <a:t>Azure and OpenStack offer direct-stream wrappers and guided dialogs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5897880"/>
            <a:ext cx="10881360" cy="36576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300" b="1">
                <a:solidFill>
                  <a:srgbClr val="17242A"/>
                </a:solidFill>
                <a:latin typeface="Noto Sans"/>
              </a:defRPr>
            </a:pPr>
            <a:r>
              <a:t>One clear wrapper per action. The playbooks stay reviewable and idempotent.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13</a:t>
            </a:r>
          </a:p>
        </p:txBody>
      </p:sp>
      <p:sp>
        <p:nvSpPr>
          <p:cNvPr id="41" name="Azure migrate wrapper"/>
          <p:cNvSpPr txBox="1"/>
          <p:nvPr/>
        </p:nvSpPr>
        <p:spPr>
          <a:xfrm>
            <a:off x="859536" y="3429000"/>
            <a:ext cx="228600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00" b="1">
                <a:solidFill>
                  <a:srgbClr val="17242A"/>
                </a:solidFill>
                <a:latin typeface="DejaVu Sans Mono"/>
              </a:defRPr>
            </a:pPr>
            <a:r>
              <a:t>migrate-azure-vm.sh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6F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5C6A70"/>
                </a:solidFill>
                <a:latin typeface="Noto Sans"/>
              </a:defRPr>
            </a:pPr>
            <a:r>
              <a:t>FAILURE HANDLING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17242A"/>
                </a:solidFill>
                <a:latin typeface="Noto Sans"/>
              </a:defRPr>
            </a:pPr>
            <a:r>
              <a:t>Controls that make retries safe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CAD2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658368" y="1481328"/>
            <a:ext cx="2606040" cy="3246120"/>
          </a:xfrm>
          <a:prstGeom prst="roundRect">
            <a:avLst/>
          </a:prstGeom>
          <a:solidFill>
            <a:srgbClr val="F4E2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9536" y="1691640"/>
            <a:ext cx="2194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D95D43"/>
                </a:solidFill>
                <a:latin typeface="Noto Sans"/>
              </a:defRPr>
            </a:pPr>
            <a:r>
              <a:t>Preflight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057400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5C6A70"/>
                </a:solidFill>
                <a:latin typeface="Noto Sans"/>
              </a:defRPr>
            </a:pPr>
            <a:r>
              <a:t>stop before export</a:t>
            </a:r>
          </a:p>
        </p:txBody>
      </p:sp>
      <p:sp>
        <p:nvSpPr>
          <p:cNvPr id="9" name="Oval 8"/>
          <p:cNvSpPr/>
          <p:nvPr/>
        </p:nvSpPr>
        <p:spPr>
          <a:xfrm>
            <a:off x="877824" y="2706624"/>
            <a:ext cx="91440" cy="91440"/>
          </a:xfrm>
          <a:prstGeom prst="ellipse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97280" y="2606040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vault + credentials asserted</a:t>
            </a:r>
          </a:p>
        </p:txBody>
      </p:sp>
      <p:sp>
        <p:nvSpPr>
          <p:cNvPr id="11" name="Oval 10"/>
          <p:cNvSpPr/>
          <p:nvPr/>
        </p:nvSpPr>
        <p:spPr>
          <a:xfrm>
            <a:off x="877824" y="3364992"/>
            <a:ext cx="91440" cy="91440"/>
          </a:xfrm>
          <a:prstGeom prst="ellipse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3264408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ovftool and govc present</a:t>
            </a:r>
          </a:p>
        </p:txBody>
      </p:sp>
      <p:sp>
        <p:nvSpPr>
          <p:cNvPr id="13" name="Oval 12"/>
          <p:cNvSpPr/>
          <p:nvPr/>
        </p:nvSpPr>
        <p:spPr>
          <a:xfrm>
            <a:off x="877824" y="4023360"/>
            <a:ext cx="91440" cy="91440"/>
          </a:xfrm>
          <a:prstGeom prst="ellipse">
            <a:avLst/>
          </a:prstGeom>
          <a:solidFill>
            <a:srgbClr val="D95D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97280" y="3922776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bucket, role, project, quota checked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01568" y="1481328"/>
            <a:ext cx="2606040" cy="3246120"/>
          </a:xfrm>
          <a:prstGeom prst="roundRect">
            <a:avLst/>
          </a:prstGeom>
          <a:solidFill>
            <a:srgbClr val="F4EB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02736" y="1691640"/>
            <a:ext cx="2194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E4AD3A"/>
                </a:solidFill>
                <a:latin typeface="Noto Sans"/>
              </a:defRPr>
            </a:pPr>
            <a:r>
              <a:t>Poll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2736" y="2057400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5C6A70"/>
                </a:solidFill>
                <a:latin typeface="Noto Sans"/>
              </a:defRPr>
            </a:pPr>
            <a:r>
              <a:t>wait on the cloud</a:t>
            </a:r>
          </a:p>
        </p:txBody>
      </p:sp>
      <p:sp>
        <p:nvSpPr>
          <p:cNvPr id="18" name="Oval 17"/>
          <p:cNvSpPr/>
          <p:nvPr/>
        </p:nvSpPr>
        <p:spPr>
          <a:xfrm>
            <a:off x="3621024" y="2706624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40480" y="2606040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import task / job state</a:t>
            </a:r>
          </a:p>
        </p:txBody>
      </p:sp>
      <p:sp>
        <p:nvSpPr>
          <p:cNvPr id="20" name="Oval 19"/>
          <p:cNvSpPr/>
          <p:nvPr/>
        </p:nvSpPr>
        <p:spPr>
          <a:xfrm>
            <a:off x="3621024" y="3364992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40480" y="3264408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bounded retries and delay</a:t>
            </a:r>
          </a:p>
        </p:txBody>
      </p:sp>
      <p:sp>
        <p:nvSpPr>
          <p:cNvPr id="22" name="Oval 21"/>
          <p:cNvSpPr/>
          <p:nvPr/>
        </p:nvSpPr>
        <p:spPr>
          <a:xfrm>
            <a:off x="3621024" y="4023360"/>
            <a:ext cx="91440" cy="91440"/>
          </a:xfrm>
          <a:prstGeom prst="ellipse">
            <a:avLst/>
          </a:prstGeom>
          <a:solidFill>
            <a:srgbClr val="E4AD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840480" y="3922776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service-side diagnostics on failure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44768" y="1481328"/>
            <a:ext cx="2606040" cy="3246120"/>
          </a:xfrm>
          <a:prstGeom prst="roundRect">
            <a:avLst/>
          </a:prstGeom>
          <a:solidFill>
            <a:srgbClr val="E2EB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5936" y="1691640"/>
            <a:ext cx="2194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3978A8"/>
                </a:solidFill>
                <a:latin typeface="Noto Sans"/>
              </a:defRPr>
            </a:pPr>
            <a:r>
              <a:t>Record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5936" y="2057400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5C6A70"/>
                </a:solidFill>
                <a:latin typeface="Noto Sans"/>
              </a:defRPr>
            </a:pPr>
            <a:r>
              <a:t>preserve evidence</a:t>
            </a:r>
          </a:p>
        </p:txBody>
      </p:sp>
      <p:sp>
        <p:nvSpPr>
          <p:cNvPr id="27" name="Oval 26"/>
          <p:cNvSpPr/>
          <p:nvPr/>
        </p:nvSpPr>
        <p:spPr>
          <a:xfrm>
            <a:off x="6364224" y="2706624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80" y="2606040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catalog entry after success</a:t>
            </a:r>
          </a:p>
        </p:txBody>
      </p:sp>
      <p:sp>
        <p:nvSpPr>
          <p:cNvPr id="29" name="Oval 28"/>
          <p:cNvSpPr/>
          <p:nvPr/>
        </p:nvSpPr>
        <p:spPr>
          <a:xfrm>
            <a:off x="6364224" y="3364992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583680" y="3264408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manifest retained on resumable runs</a:t>
            </a:r>
          </a:p>
        </p:txBody>
      </p:sp>
      <p:sp>
        <p:nvSpPr>
          <p:cNvPr id="31" name="Oval 30"/>
          <p:cNvSpPr/>
          <p:nvPr/>
        </p:nvSpPr>
        <p:spPr>
          <a:xfrm>
            <a:off x="6364224" y="4023360"/>
            <a:ext cx="91440" cy="91440"/>
          </a:xfrm>
          <a:prstGeom prst="ellipse">
            <a:avLst/>
          </a:prstGeom>
          <a:solidFill>
            <a:srgbClr val="3978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0" y="3922776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deployment catalog on launch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87968" y="1481328"/>
            <a:ext cx="2606040" cy="3246120"/>
          </a:xfrm>
          <a:prstGeom prst="roundRect">
            <a:avLst/>
          </a:prstGeom>
          <a:solidFill>
            <a:srgbClr val="E1EB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89136" y="1691640"/>
            <a:ext cx="2194560" cy="32004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700" b="1">
                <a:solidFill>
                  <a:srgbClr val="4D8766"/>
                </a:solidFill>
                <a:latin typeface="Noto Sans"/>
              </a:defRPr>
            </a:pPr>
            <a:r>
              <a:t>Clean up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89136" y="2057400"/>
            <a:ext cx="219456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5C6A70"/>
                </a:solidFill>
                <a:latin typeface="Noto Sans"/>
              </a:defRPr>
            </a:pPr>
            <a:r>
              <a:t>in an always block</a:t>
            </a:r>
          </a:p>
        </p:txBody>
      </p:sp>
      <p:sp>
        <p:nvSpPr>
          <p:cNvPr id="36" name="Oval 35"/>
          <p:cNvSpPr/>
          <p:nvPr/>
        </p:nvSpPr>
        <p:spPr>
          <a:xfrm>
            <a:off x="9107424" y="2706624"/>
            <a:ext cx="91440" cy="91440"/>
          </a:xfrm>
          <a:prstGeom prst="ellipse">
            <a:avLst/>
          </a:prstGeom>
          <a:solidFill>
            <a:srgbClr val="4D8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26880" y="2606040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route-specific source cleanup</a:t>
            </a:r>
          </a:p>
        </p:txBody>
      </p:sp>
      <p:sp>
        <p:nvSpPr>
          <p:cNvPr id="38" name="Oval 37"/>
          <p:cNvSpPr/>
          <p:nvPr/>
        </p:nvSpPr>
        <p:spPr>
          <a:xfrm>
            <a:off x="9107424" y="3364992"/>
            <a:ext cx="91440" cy="91440"/>
          </a:xfrm>
          <a:prstGeom prst="ellipse">
            <a:avLst/>
          </a:prstGeom>
          <a:solidFill>
            <a:srgbClr val="4D8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326880" y="3264408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staging deleted on success</a:t>
            </a:r>
          </a:p>
        </p:txBody>
      </p:sp>
      <p:sp>
        <p:nvSpPr>
          <p:cNvPr id="40" name="Oval 39"/>
          <p:cNvSpPr/>
          <p:nvPr/>
        </p:nvSpPr>
        <p:spPr>
          <a:xfrm>
            <a:off x="9107424" y="4023360"/>
            <a:ext cx="91440" cy="91440"/>
          </a:xfrm>
          <a:prstGeom prst="ellipse">
            <a:avLst/>
          </a:prstGeom>
          <a:solidFill>
            <a:srgbClr val="4D8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26880" y="3922776"/>
            <a:ext cx="2020824" cy="493776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17242A"/>
                </a:solidFill>
                <a:latin typeface="Noto Sans"/>
              </a:defRPr>
            </a:pPr>
            <a:r>
              <a:t>failed artifacts retained by target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58368" y="4956048"/>
            <a:ext cx="10835640" cy="1188720"/>
          </a:xfrm>
          <a:prstGeom prst="roundRect">
            <a:avLst/>
          </a:prstGeom>
          <a:solidFill>
            <a:srgbClr val="122D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14400" y="5138928"/>
            <a:ext cx="27432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9EB5BA"/>
                </a:solidFill>
                <a:latin typeface="Noto Sans"/>
              </a:defRPr>
            </a:pPr>
            <a:r>
              <a:t>RECOVERY BY TARGET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14400" y="5394960"/>
            <a:ext cx="10332720" cy="6400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FFFFFF"/>
                </a:solidFill>
                <a:latin typeface="DejaVu Sans Mono"/>
              </a:defRPr>
            </a:pPr>
            <a:r>
              <a:t>Azure / OpenStack / GCP: resume by run ID reuses completed imports. Direct runs retain the snapshot until resume or discard; AWS retains its staged S3 OVA on failure.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150" b="0">
                <a:solidFill>
                  <a:srgbClr val="FFFFFF"/>
                </a:solidFill>
                <a:latin typeface="DejaVu Sans Mono"/>
              </a:defRPr>
            </a:pPr>
            <a: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5C6A70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5C6A70"/>
                </a:solidFill>
                <a:latin typeface="Noto San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2D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56032"/>
            <a:ext cx="50292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78992" y="256032"/>
            <a:ext cx="4114800" cy="2743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900" b="1">
                <a:solidFill>
                  <a:srgbClr val="BCD0D3"/>
                </a:solidFill>
                <a:latin typeface="Noto Sans"/>
              </a:defRPr>
            </a:pPr>
            <a:r>
              <a:t>OUTCOMES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66928"/>
            <a:ext cx="10972800" cy="5029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2500" b="1">
                <a:solidFill>
                  <a:srgbClr val="FFFFFF"/>
                </a:solidFill>
                <a:latin typeface="Noto Sans"/>
              </a:defRPr>
            </a:pPr>
            <a:r>
              <a:t>What migrate-vmware delivers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45952" cy="22860"/>
          </a:xfrm>
          <a:prstGeom prst="rect">
            <a:avLst/>
          </a:prstGeom>
          <a:solidFill>
            <a:srgbClr val="4860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627632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E82"/>
                </a:solidFill>
                <a:latin typeface="Noto Sans"/>
              </a:defRPr>
            </a:pPr>
            <a: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16736" y="1572768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No outage on the source VM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16736" y="2075688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309359" y="1627632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E4AD3A"/>
                </a:solidFill>
                <a:latin typeface="Noto Sans"/>
              </a:defRPr>
            </a:pPr>
            <a: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67727" y="1572768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Shared source flow, two routes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967727" y="2075688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8368" y="2651760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3978A8"/>
                </a:solidFill>
                <a:latin typeface="Noto Sans"/>
              </a:defRPr>
            </a:pPr>
            <a: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16736" y="2596896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Four native cloud paths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316736" y="3099815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309359" y="2651760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4D8766"/>
                </a:solidFill>
                <a:latin typeface="Noto Sans"/>
              </a:defRPr>
            </a:pPr>
            <a:r>
              <a:t>04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67727" y="2596896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Boot + data disks preserved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6967727" y="3099815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8368" y="3675887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D95D43"/>
                </a:solidFill>
                <a:latin typeface="Noto Sans"/>
              </a:defRPr>
            </a:pPr>
            <a:r>
              <a:t>05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16736" y="3621024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Catalog-driven launch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16736" y="4123944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09359" y="3675887"/>
            <a:ext cx="502920" cy="25603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000" b="1">
                <a:solidFill>
                  <a:srgbClr val="087E82"/>
                </a:solidFill>
                <a:latin typeface="Noto Sans"/>
              </a:defRPr>
            </a:pPr>
            <a:r>
              <a:t>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67727" y="3621024"/>
            <a:ext cx="4617720" cy="3840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Recovery by target; catalogs reconcile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967727" y="4123944"/>
            <a:ext cx="4599432" cy="0"/>
          </a:xfrm>
          <a:prstGeom prst="line">
            <a:avLst/>
          </a:prstGeom>
          <a:ln w="12700">
            <a:solidFill>
              <a:srgbClr val="48606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58368" y="5010912"/>
            <a:ext cx="10881360" cy="950976"/>
          </a:xfrm>
          <a:prstGeom prst="roundRect">
            <a:avLst/>
          </a:prstGeom>
          <a:solidFill>
            <a:srgbClr val="1B41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4400" y="5202936"/>
            <a:ext cx="10378440" cy="4572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1800" b="1">
                <a:solidFill>
                  <a:srgbClr val="FFFFFF"/>
                </a:solidFill>
                <a:latin typeface="Noto Sans"/>
              </a:defRPr>
            </a:pPr>
            <a:r>
              <a:t>From vSphere source to cloud-native service with control.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510528"/>
            <a:ext cx="731520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750" b="1">
                <a:solidFill>
                  <a:srgbClr val="9EB5BA"/>
                </a:solidFill>
                <a:latin typeface="Noto Sans"/>
              </a:defRPr>
            </a:pPr>
            <a:r>
              <a:t>MIGRATE-VMWARE  |  VSPHERE TO AWS, AZURE, OPENSTACK, GCP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09960" y="6510528"/>
            <a:ext cx="502920" cy="18288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defRPr sz="800" b="1">
                <a:solidFill>
                  <a:srgbClr val="9EB5BA"/>
                </a:solidFill>
                <a:latin typeface="Noto San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